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7" r:id="rId3"/>
    <p:sldId id="262" r:id="rId4"/>
    <p:sldId id="257" r:id="rId5"/>
    <p:sldId id="258" r:id="rId6"/>
    <p:sldId id="260" r:id="rId7"/>
    <p:sldId id="259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95" r:id="rId19"/>
    <p:sldId id="273" r:id="rId20"/>
    <p:sldId id="274" r:id="rId21"/>
    <p:sldId id="275" r:id="rId22"/>
    <p:sldId id="276" r:id="rId23"/>
    <p:sldId id="285" r:id="rId24"/>
    <p:sldId id="278" r:id="rId25"/>
    <p:sldId id="279" r:id="rId26"/>
    <p:sldId id="280" r:id="rId27"/>
    <p:sldId id="281" r:id="rId28"/>
    <p:sldId id="290" r:id="rId29"/>
    <p:sldId id="282" r:id="rId30"/>
    <p:sldId id="283" r:id="rId31"/>
    <p:sldId id="291" r:id="rId32"/>
    <p:sldId id="284" r:id="rId33"/>
    <p:sldId id="286" r:id="rId34"/>
    <p:sldId id="287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 de Windows" initials="UdW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6600"/>
    <a:srgbClr val="99CCFF"/>
    <a:srgbClr val="000000"/>
    <a:srgbClr val="FF9900"/>
    <a:srgbClr val="60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280" autoAdjust="0"/>
  </p:normalViewPr>
  <p:slideViewPr>
    <p:cSldViewPr>
      <p:cViewPr>
        <p:scale>
          <a:sx n="68" d="100"/>
          <a:sy n="68" d="100"/>
        </p:scale>
        <p:origin x="-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03T23:29:14.370" idx="12">
    <p:pos x="10" y="10"/>
    <p:text>Estos diagramas también las podría llegar a traducir.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7E6100-A476-4A4A-913C-E1A69FC8A3F6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00C01-3ED9-40AE-8760-5AEC89992FA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066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8200A-31B0-4108-8D99-5E585B640878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8221AD-3589-4DEC-8985-FF5FE2E4DD23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D3BDC8-4423-4EEF-B488-152BA9B8B007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6991D7-2D2C-4543-A23A-94E580BE4F23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s-ES" dirty="0" smtClean="0"/>
              <a:t>La </a:t>
            </a:r>
            <a:r>
              <a:rPr lang="en-GB" altLang="es-ES" dirty="0" err="1" smtClean="0"/>
              <a:t>respuesta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aproximadamente</a:t>
            </a:r>
            <a:r>
              <a:rPr lang="en-GB" altLang="es-ES" dirty="0" smtClean="0"/>
              <a:t> 5800 K (~ 5500 ºC)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D8875A-0645-40F9-80CF-2AF3D25CCF9C}" type="slidenum">
              <a:rPr lang="en-GB" altLang="es-ES"/>
              <a:pPr/>
              <a:t>13</a:t>
            </a:fld>
            <a:endParaRPr lang="en-GB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4194D6-BEEF-4F34-B0FB-42FEEDB98EA1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8B337E-452C-47F9-A588-EABFFC7BC0D3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27C84D-7914-4731-A3BC-558A75B66055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_tradnl" dirty="0" smtClean="0">
                <a:solidFill>
                  <a:schemeClr val="bg1"/>
                </a:solidFill>
              </a:rPr>
              <a:t>Pero no todas las estrellas caen en la Secuencia Principal. Algunas, como Arturo y </a:t>
            </a:r>
            <a:r>
              <a:rPr lang="es-ES_tradnl" dirty="0" err="1" smtClean="0">
                <a:solidFill>
                  <a:schemeClr val="bg1"/>
                </a:solidFill>
              </a:rPr>
              <a:t>Aldebaran</a:t>
            </a:r>
            <a:r>
              <a:rPr lang="es-ES_tradnl" dirty="0" smtClean="0">
                <a:solidFill>
                  <a:schemeClr val="bg1"/>
                </a:solidFill>
              </a:rPr>
              <a:t>, son más brillantes que el Sol, pero más frías. ¿Dónde se situarían en el diagrama? Son las estrellas </a:t>
            </a:r>
            <a:r>
              <a:rPr lang="es-ES_tradnl" b="1" i="1" dirty="0" smtClean="0">
                <a:solidFill>
                  <a:srgbClr val="F79646"/>
                </a:solidFill>
              </a:rPr>
              <a:t>Gigantes Naranjas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es-ES_tradnl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s-ES_tradnl" dirty="0" smtClean="0">
                <a:solidFill>
                  <a:srgbClr val="DBEEF4"/>
                </a:solidFill>
              </a:rPr>
              <a:t>La brillante estrella Betelgeuse es incluso más luminosa que </a:t>
            </a:r>
            <a:r>
              <a:rPr lang="es-ES_tradnl" dirty="0" err="1" smtClean="0">
                <a:solidFill>
                  <a:srgbClr val="DBEEF4"/>
                </a:solidFill>
              </a:rPr>
              <a:t>Aldebaran</a:t>
            </a:r>
            <a:r>
              <a:rPr lang="es-ES_tradnl" dirty="0" smtClean="0">
                <a:solidFill>
                  <a:srgbClr val="DBEEF4"/>
                </a:solidFill>
              </a:rPr>
              <a:t>, pero tiene una superficie más fría. Esto la convierte en una </a:t>
            </a:r>
            <a:r>
              <a:rPr lang="es-ES_tradnl" b="1" i="1" dirty="0" err="1" smtClean="0">
                <a:solidFill>
                  <a:srgbClr val="FF0000"/>
                </a:solidFill>
              </a:rPr>
              <a:t>Supergigante</a:t>
            </a:r>
            <a:r>
              <a:rPr lang="es-ES_tradnl" b="1" i="1" dirty="0" smtClean="0">
                <a:solidFill>
                  <a:srgbClr val="FF0000"/>
                </a:solidFill>
              </a:rPr>
              <a:t> Roja.</a:t>
            </a:r>
            <a:endParaRPr lang="es-ES_tradnl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s-ES_tradnl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s-ES_tradnl" dirty="0" smtClean="0">
                <a:solidFill>
                  <a:schemeClr val="bg1"/>
                </a:solidFill>
              </a:rPr>
              <a:t>Más brillantes aún que Betelgeuse son estrellas como Deneb y Rigel, que son también mucho más calientes. </a:t>
            </a:r>
          </a:p>
          <a:p>
            <a:pPr>
              <a:spcBef>
                <a:spcPct val="0"/>
              </a:spcBef>
            </a:pPr>
            <a:r>
              <a:rPr lang="es-ES_tradnl" dirty="0" smtClean="0">
                <a:solidFill>
                  <a:schemeClr val="bg1"/>
                </a:solidFill>
              </a:rPr>
              <a:t>Son las </a:t>
            </a:r>
            <a:r>
              <a:rPr lang="es-ES_tradnl" b="1" i="1" dirty="0" err="1" smtClean="0">
                <a:solidFill>
                  <a:srgbClr val="8EB4E3"/>
                </a:solidFill>
              </a:rPr>
              <a:t>Supergigantes</a:t>
            </a:r>
            <a:r>
              <a:rPr lang="es-ES_tradnl" b="1" i="1" dirty="0" smtClean="0">
                <a:solidFill>
                  <a:srgbClr val="8EB4E3"/>
                </a:solidFill>
              </a:rPr>
              <a:t> Azules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endParaRPr lang="es-ES" dirty="0" smtClean="0"/>
          </a:p>
          <a:p>
            <a:pPr>
              <a:spcBef>
                <a:spcPct val="0"/>
              </a:spcBef>
            </a:pPr>
            <a:r>
              <a:rPr lang="es-ES_tradnl" dirty="0" smtClean="0">
                <a:solidFill>
                  <a:schemeClr val="bg1"/>
                </a:solidFill>
              </a:rPr>
              <a:t>Algunas de las estrellas más calientes son realmente mucho menos luminosas que el Sol. ¿En qué posición en el diagrama deberían  estar? Estas estrellas son las </a:t>
            </a:r>
            <a:r>
              <a:rPr lang="es-ES_tradnl" b="1" i="1" dirty="0" smtClean="0">
                <a:solidFill>
                  <a:schemeClr val="bg1"/>
                </a:solidFill>
              </a:rPr>
              <a:t>Enanas Blancas</a:t>
            </a:r>
            <a:r>
              <a:rPr lang="es-ES_tradnl" dirty="0" smtClean="0">
                <a:solidFill>
                  <a:schemeClr val="bg1"/>
                </a:solidFill>
              </a:rPr>
              <a:t>, como Sirio B que orbita alrededor de Sirio.</a:t>
            </a:r>
          </a:p>
          <a:p>
            <a:endParaRPr lang="es-ES" dirty="0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D5420F-F8FA-48A1-B933-D71D7B5D9D52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_tradnl" dirty="0" smtClean="0">
                <a:solidFill>
                  <a:schemeClr val="bg1"/>
                </a:solidFill>
              </a:rPr>
              <a:t>Pero no todas las estrellas caen en la Secuencia Principal. Algunas, como Arturo y </a:t>
            </a:r>
            <a:r>
              <a:rPr lang="es-ES_tradnl" dirty="0" err="1" smtClean="0">
                <a:solidFill>
                  <a:schemeClr val="bg1"/>
                </a:solidFill>
              </a:rPr>
              <a:t>Aldebaran</a:t>
            </a:r>
            <a:r>
              <a:rPr lang="es-ES_tradnl" dirty="0" smtClean="0">
                <a:solidFill>
                  <a:schemeClr val="bg1"/>
                </a:solidFill>
              </a:rPr>
              <a:t>, son más brillantes que el Sol, pero más frías. ¿Dónde se situarían en el diagrama? Son las estrellas </a:t>
            </a:r>
            <a:r>
              <a:rPr lang="es-ES_tradnl" b="1" i="1" dirty="0" smtClean="0">
                <a:solidFill>
                  <a:srgbClr val="F79646"/>
                </a:solidFill>
              </a:rPr>
              <a:t>Gigantes Naranjas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es-ES_tradnl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s-ES_tradnl" dirty="0" smtClean="0">
                <a:solidFill>
                  <a:srgbClr val="DBEEF4"/>
                </a:solidFill>
              </a:rPr>
              <a:t>La brillante estrella Betelgeuse es incluso más luminosa que </a:t>
            </a:r>
            <a:r>
              <a:rPr lang="es-ES_tradnl" dirty="0" err="1" smtClean="0">
                <a:solidFill>
                  <a:srgbClr val="DBEEF4"/>
                </a:solidFill>
              </a:rPr>
              <a:t>Aldebaran</a:t>
            </a:r>
            <a:r>
              <a:rPr lang="es-ES_tradnl" dirty="0" smtClean="0">
                <a:solidFill>
                  <a:srgbClr val="DBEEF4"/>
                </a:solidFill>
              </a:rPr>
              <a:t>, pero tiene una superficie más fría. Esto la convierte en una </a:t>
            </a:r>
            <a:r>
              <a:rPr lang="es-ES_tradnl" b="1" i="1" dirty="0" err="1" smtClean="0">
                <a:solidFill>
                  <a:srgbClr val="FF0000"/>
                </a:solidFill>
              </a:rPr>
              <a:t>Supergigante</a:t>
            </a:r>
            <a:r>
              <a:rPr lang="es-ES_tradnl" b="1" i="1" dirty="0" smtClean="0">
                <a:solidFill>
                  <a:srgbClr val="FF0000"/>
                </a:solidFill>
              </a:rPr>
              <a:t> Roja.</a:t>
            </a:r>
            <a:endParaRPr lang="es-ES_tradnl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s-ES_tradnl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s-ES_tradnl" dirty="0" smtClean="0">
                <a:solidFill>
                  <a:schemeClr val="bg1"/>
                </a:solidFill>
              </a:rPr>
              <a:t>Más brillantes aún que Betelgeuse son estrellas como Deneb y Rigel, que son también mucho más calientes. </a:t>
            </a:r>
          </a:p>
          <a:p>
            <a:pPr>
              <a:spcBef>
                <a:spcPct val="0"/>
              </a:spcBef>
            </a:pPr>
            <a:r>
              <a:rPr lang="es-ES_tradnl" dirty="0" smtClean="0">
                <a:solidFill>
                  <a:schemeClr val="bg1"/>
                </a:solidFill>
              </a:rPr>
              <a:t>Son las </a:t>
            </a:r>
            <a:r>
              <a:rPr lang="es-ES_tradnl" b="1" i="1" dirty="0" err="1" smtClean="0">
                <a:solidFill>
                  <a:srgbClr val="8EB4E3"/>
                </a:solidFill>
              </a:rPr>
              <a:t>Supergigantes</a:t>
            </a:r>
            <a:r>
              <a:rPr lang="es-ES_tradnl" b="1" i="1" dirty="0" smtClean="0">
                <a:solidFill>
                  <a:srgbClr val="8EB4E3"/>
                </a:solidFill>
              </a:rPr>
              <a:t> Azules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endParaRPr lang="es-ES" dirty="0" smtClean="0"/>
          </a:p>
          <a:p>
            <a:pPr>
              <a:spcBef>
                <a:spcPct val="0"/>
              </a:spcBef>
            </a:pPr>
            <a:r>
              <a:rPr lang="es-ES_tradnl" dirty="0" smtClean="0">
                <a:solidFill>
                  <a:schemeClr val="bg1"/>
                </a:solidFill>
              </a:rPr>
              <a:t>Algunas de las estrellas más calientes son realmente mucho menos luminosas que el Sol. ¿En qué posición en el diagrama deberían  estar? Estas estrellas son las </a:t>
            </a:r>
            <a:r>
              <a:rPr lang="es-ES_tradnl" b="1" i="1" dirty="0" smtClean="0">
                <a:solidFill>
                  <a:schemeClr val="bg1"/>
                </a:solidFill>
              </a:rPr>
              <a:t>Enanas Blancas</a:t>
            </a:r>
            <a:r>
              <a:rPr lang="es-ES_tradnl" dirty="0" smtClean="0">
                <a:solidFill>
                  <a:schemeClr val="bg1"/>
                </a:solidFill>
              </a:rPr>
              <a:t>, como Sirio B que orbita alrededor de Sirio.</a:t>
            </a:r>
          </a:p>
          <a:p>
            <a:endParaRPr lang="es-ES" dirty="0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D5420F-F8FA-48A1-B933-D71D7B5D9D52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342018-53F6-4B8B-9B00-B769C1E701C8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2050EF-DB73-4676-9532-9741E6E3A424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A822E-5EFC-4C7A-9F40-9885A559649D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81A40A-73A8-480F-89A9-F83CE79245ED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500954-82CA-4760-A923-157D39B1545D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07D87-749E-439C-9720-A86DF8C20F96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502994-D05F-473B-9683-789C3B3AA418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326A6C-4E88-459D-ADBD-4CE54295EE9E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A7968-4CDB-448A-A005-164D048A1D85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0453F2-515D-49C0-98F4-71B775689935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1FF756-83CD-4D0B-878D-A40C5AABCBF9}" type="slidenum">
              <a:rPr lang="en-GB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95D33C-5373-4F89-8C31-81B5F402722C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EE246D-464A-4FCF-BEB2-133CFE4F3BB6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20201-5D2F-4F14-9E6F-49152A13C688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736054-E1A9-4F9C-A14A-632CCC61A321}" type="slidenum">
              <a:rPr lang="en-GB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8289F9-DD5A-45CF-BF4B-8C77A7291D5B}" type="slidenum">
              <a:rPr lang="en-GB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0004F5-8360-4914-921D-7F69F4994637}" type="slidenum">
              <a:rPr lang="en-GB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F3B0-271F-4CE2-993E-00896FF12B02}" type="slidenum">
              <a:rPr lang="en-GB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E1FABB-E9FE-49C9-80BB-F375F4B66790}" type="slidenum">
              <a:rPr lang="en-GB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AFAB24-9D88-444A-A0F1-AC94553C2C6A}" type="slidenum">
              <a:rPr lang="en-GB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55CFE4-8287-48F9-9B60-EFC62D67992C}" type="slidenum">
              <a:rPr lang="en-GB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3AAE94-3A26-4F2D-8CAA-A46A2D1E5AA2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83C438-C5EB-4314-8CEF-665E01ACDB82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1A3FBB-DA75-4285-86F5-EBB276D4073F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A3BBBD-22E4-45F5-B33C-8B5C0D8D762D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7BB065-DF48-4EDE-B942-F08B0300F29D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14C6A3-7AD5-4EF4-A89B-944E459181FB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6BD53-EB4E-4FE6-9073-B07694B22977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51454-63DB-4A03-9174-81F0B900072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F1539-BEAF-4E18-B8DE-0C78ABF02013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B8AB1-FD72-47EF-ABAD-638B1FD7AB0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2406-B8ED-443B-A5CB-7E4BA90F252F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88745-81DB-4D5F-82A7-D781DB12528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02953-B5E3-4CFF-8262-DD66DB1978D8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84DBC-5A50-4D26-B1E1-AB236C6D106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56792"/>
            <a:ext cx="7772400" cy="1362075"/>
          </a:xfrm>
        </p:spPr>
        <p:txBody>
          <a:bodyPr/>
          <a:lstStyle>
            <a:lvl1pPr algn="ctr">
              <a:defRPr sz="4000" b="1" cap="none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73016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4EA2F-9625-466D-9589-8F5D7C183D00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408BB-4807-4BC8-8F33-F240B7900593}" type="slidenum">
              <a:rPr lang="en-GB"/>
              <a:pPr/>
              <a:t>‹Nº›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DBD631-C445-43CD-97FE-9C0563B4E60F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CB537-957C-4F13-8CEF-90F5F35FCCA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A328B-43E2-47A9-8330-67D289B5A331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50B3F-712D-4E96-86E2-BA69BF15557A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2CE0D-359C-42A3-AF98-5CBEE316B6E5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9978A-3843-4F76-952D-BEECD1F3782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1CB3-4FBF-435C-8090-D5A8D5DAD274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7BFFD-1A97-4D02-B5F0-5683061B98E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FAADB-E29F-4669-A766-D0F5B1D1816F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F157F-D469-434C-896B-3F6764AC122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EE62B-1435-4382-8826-4BB22B39C480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E2E3A-E80B-4722-8707-80B31071932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  <a:endParaRPr lang="en-GB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  <a:endParaRPr lang="en-GB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EC5BD3D-E1BA-4EAD-B2CA-863DB592CAA8}" type="datetimeFigureOut">
              <a:rPr lang="en-GB"/>
              <a:pPr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CDEEAA-EC21-4FB8-935E-88FE0DF339CD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68313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s-ES" smtClean="0"/>
              <a:t>Una Estrella en una Caja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3886200"/>
            <a:ext cx="7343775" cy="766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Explorando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el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ciclo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de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vida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de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las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estrellas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3076" name="Picture 3" descr="fla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654675"/>
            <a:ext cx="302418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b="1" smtClean="0"/>
              <a:t>Radiación de Cuerpo Negro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950913" y="2320925"/>
            <a:ext cx="7508875" cy="2547938"/>
          </a:xfrm>
        </p:spPr>
        <p:txBody>
          <a:bodyPr/>
          <a:lstStyle/>
          <a:p>
            <a:pPr eaLnBrk="1" hangingPunct="1"/>
            <a:r>
              <a:rPr lang="en-GB" altLang="es-ES" sz="3000" smtClean="0"/>
              <a:t>Un “</a:t>
            </a:r>
            <a:r>
              <a:rPr lang="en-GB" altLang="es-ES" sz="3000" b="1" i="1" smtClean="0"/>
              <a:t>Cuerpo Negro</a:t>
            </a:r>
            <a:r>
              <a:rPr lang="en-GB" altLang="es-ES" sz="3000" smtClean="0"/>
              <a:t>” es un perfecto emisor y absorbente de luz.</a:t>
            </a:r>
          </a:p>
          <a:p>
            <a:pPr eaLnBrk="1" hangingPunct="1"/>
            <a:r>
              <a:rPr lang="en-GB" altLang="es-ES" sz="3000" smtClean="0"/>
              <a:t>Emite luz en un rango de longitudes de onda que es función de su temperatura.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1 copi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6512" y="620688"/>
            <a:ext cx="9252520" cy="509630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Ley de desplazamiento de Wien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en-GB" altLang="es-ES" sz="3000" dirty="0" smtClean="0"/>
              <a:t>El </a:t>
            </a:r>
            <a:r>
              <a:rPr lang="en-GB" altLang="es-ES" sz="3000" dirty="0" err="1" smtClean="0"/>
              <a:t>máximo</a:t>
            </a:r>
            <a:r>
              <a:rPr lang="en-GB" altLang="es-ES" sz="3000" dirty="0" smtClean="0"/>
              <a:t> de la </a:t>
            </a:r>
            <a:r>
              <a:rPr lang="en-GB" altLang="es-ES" sz="3000" dirty="0" err="1" smtClean="0"/>
              <a:t>gráfica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Intensidad-Longitud</a:t>
            </a:r>
            <a:r>
              <a:rPr lang="en-GB" altLang="es-ES" sz="3000" dirty="0" smtClean="0"/>
              <a:t> de </a:t>
            </a:r>
            <a:r>
              <a:rPr lang="en-GB" altLang="es-ES" sz="3000" dirty="0" err="1" smtClean="0"/>
              <a:t>onda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está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relacionado</a:t>
            </a:r>
            <a:r>
              <a:rPr lang="en-GB" altLang="es-ES" sz="3000" dirty="0" smtClean="0"/>
              <a:t> con la </a:t>
            </a:r>
            <a:r>
              <a:rPr lang="en-GB" altLang="es-ES" sz="3000" dirty="0" err="1" smtClean="0"/>
              <a:t>temperatura</a:t>
            </a:r>
            <a:r>
              <a:rPr lang="en-GB" altLang="es-ES" sz="3000" dirty="0" smtClean="0"/>
              <a:t> a la </a:t>
            </a:r>
            <a:r>
              <a:rPr lang="en-GB" altLang="es-ES" sz="3000" dirty="0" err="1" smtClean="0"/>
              <a:t>que</a:t>
            </a:r>
            <a:r>
              <a:rPr lang="en-GB" altLang="es-ES" sz="3000" dirty="0" smtClean="0"/>
              <a:t> se </a:t>
            </a:r>
            <a:r>
              <a:rPr lang="en-GB" altLang="es-ES" sz="3000" dirty="0" err="1" smtClean="0"/>
              <a:t>encuentra</a:t>
            </a:r>
            <a:r>
              <a:rPr lang="en-GB" altLang="es-ES" sz="3000" dirty="0" smtClean="0"/>
              <a:t> el </a:t>
            </a:r>
            <a:r>
              <a:rPr lang="en-GB" altLang="es-ES" sz="3000" dirty="0" err="1" smtClean="0"/>
              <a:t>cuerpo</a:t>
            </a:r>
            <a:r>
              <a:rPr lang="en-GB" altLang="es-ES" sz="3000" dirty="0" smtClean="0"/>
              <a:t> negro </a:t>
            </a:r>
            <a:r>
              <a:rPr lang="en-GB" altLang="es-ES" sz="3000" dirty="0" err="1" smtClean="0"/>
              <a:t>correspondiente</a:t>
            </a:r>
            <a:r>
              <a:rPr lang="en-GB" altLang="es-ES" dirty="0" smtClean="0"/>
              <a:t>: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23850" y="3471863"/>
            <a:ext cx="8569325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400" dirty="0" err="1"/>
              <a:t>Temperatura</a:t>
            </a:r>
            <a:r>
              <a:rPr lang="en-GB" altLang="es-ES" sz="2400" dirty="0"/>
              <a:t> (K) = </a:t>
            </a:r>
            <a:r>
              <a:rPr lang="en-GB" altLang="es-ES" sz="2400" dirty="0" err="1"/>
              <a:t>constante</a:t>
            </a:r>
            <a:r>
              <a:rPr lang="en-GB" altLang="es-ES" sz="2400" dirty="0"/>
              <a:t> de Wien (</a:t>
            </a:r>
            <a:r>
              <a:rPr lang="en-GB" altLang="es-ES" sz="2400" dirty="0" smtClean="0"/>
              <a:t>K m</a:t>
            </a:r>
            <a:r>
              <a:rPr lang="en-GB" altLang="es-ES" sz="2400" dirty="0"/>
              <a:t>) / long. </a:t>
            </a:r>
            <a:r>
              <a:rPr lang="en-GB" altLang="es-ES" sz="2400" dirty="0" err="1"/>
              <a:t>onda</a:t>
            </a:r>
            <a:r>
              <a:rPr lang="en-GB" altLang="es-ES" sz="2400" dirty="0"/>
              <a:t> </a:t>
            </a:r>
            <a:r>
              <a:rPr lang="en-GB" altLang="es-ES" sz="2400" dirty="0" err="1"/>
              <a:t>máxima</a:t>
            </a:r>
            <a:r>
              <a:rPr lang="en-GB" altLang="es-ES" sz="2400" dirty="0"/>
              <a:t>(m)</a:t>
            </a:r>
          </a:p>
        </p:txBody>
      </p:sp>
      <p:grpSp>
        <p:nvGrpSpPr>
          <p:cNvPr id="14341" name="Group 12"/>
          <p:cNvGrpSpPr>
            <a:grpSpLocks/>
          </p:cNvGrpSpPr>
          <p:nvPr/>
        </p:nvGrpSpPr>
        <p:grpSpPr bwMode="auto">
          <a:xfrm>
            <a:off x="2339975" y="4090988"/>
            <a:ext cx="2700338" cy="1714500"/>
            <a:chOff x="3131840" y="4113076"/>
            <a:chExt cx="2700301" cy="1715418"/>
          </a:xfrm>
        </p:grpSpPr>
        <p:sp>
          <p:nvSpPr>
            <p:cNvPr id="14343" name="TextBox 4"/>
            <p:cNvSpPr txBox="1">
              <a:spLocks noChangeArrowheads="1"/>
            </p:cNvSpPr>
            <p:nvPr/>
          </p:nvSpPr>
          <p:spPr bwMode="auto">
            <a:xfrm>
              <a:off x="3131840" y="4509120"/>
              <a:ext cx="142321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s-ES" sz="5400"/>
                <a:t>T = </a:t>
              </a:r>
            </a:p>
          </p:txBody>
        </p:sp>
        <p:sp>
          <p:nvSpPr>
            <p:cNvPr id="14344" name="TextBox 6"/>
            <p:cNvSpPr txBox="1">
              <a:spLocks noChangeArrowheads="1"/>
            </p:cNvSpPr>
            <p:nvPr/>
          </p:nvSpPr>
          <p:spPr bwMode="auto">
            <a:xfrm>
              <a:off x="4112421" y="4113076"/>
              <a:ext cx="142321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s-ES" sz="5400"/>
                <a:t>b </a:t>
              </a:r>
            </a:p>
          </p:txBody>
        </p:sp>
        <p:sp>
          <p:nvSpPr>
            <p:cNvPr id="14345" name="TextBox 7"/>
            <p:cNvSpPr txBox="1">
              <a:spLocks noChangeArrowheads="1"/>
            </p:cNvSpPr>
            <p:nvPr/>
          </p:nvSpPr>
          <p:spPr bwMode="auto">
            <a:xfrm>
              <a:off x="3815917" y="4905164"/>
              <a:ext cx="20162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s-ES" sz="5400">
                  <a:latin typeface="Symbol" pitchFamily="18" charset="2"/>
                </a:rPr>
                <a:t>l</a:t>
              </a:r>
              <a:r>
                <a:rPr lang="en-GB" altLang="es-ES" sz="5400" baseline="-25000"/>
                <a:t>máx</a:t>
              </a:r>
              <a:r>
                <a:rPr lang="en-GB" altLang="es-ES" sz="5400"/>
                <a:t>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4211325" y="4977138"/>
              <a:ext cx="122553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5076825" y="4594225"/>
            <a:ext cx="3716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400" dirty="0"/>
              <a:t>(b = 0.002898 </a:t>
            </a:r>
            <a:r>
              <a:rPr lang="en-GB" altLang="es-ES" sz="2400" dirty="0" smtClean="0"/>
              <a:t>m K</a:t>
            </a:r>
            <a:r>
              <a:rPr lang="en-GB" altLang="es-ES" sz="2400" dirty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b="1" dirty="0" smtClean="0"/>
              <a:t>¿</a:t>
            </a:r>
            <a:r>
              <a:rPr lang="en-GB" altLang="es-ES" b="1" dirty="0" err="1" smtClean="0"/>
              <a:t>Cómo</a:t>
            </a:r>
            <a:r>
              <a:rPr lang="en-GB" altLang="es-ES" b="1" dirty="0" smtClean="0"/>
              <a:t> de </a:t>
            </a:r>
            <a:r>
              <a:rPr lang="en-GB" altLang="es-ES" b="1" dirty="0" err="1" smtClean="0"/>
              <a:t>caliente</a:t>
            </a:r>
            <a:r>
              <a:rPr lang="en-GB" altLang="es-ES" b="1" dirty="0" smtClean="0"/>
              <a:t> </a:t>
            </a:r>
            <a:r>
              <a:rPr lang="en-GB" altLang="es-ES" b="1" dirty="0" err="1" smtClean="0"/>
              <a:t>es</a:t>
            </a:r>
            <a:r>
              <a:rPr lang="en-GB" altLang="es-ES" b="1" dirty="0" smtClean="0"/>
              <a:t> el Sol?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00113" y="1485900"/>
            <a:ext cx="7127875" cy="647700"/>
          </a:xfrm>
        </p:spPr>
        <p:txBody>
          <a:bodyPr/>
          <a:lstStyle/>
          <a:p>
            <a:pPr eaLnBrk="1" hangingPunct="1"/>
            <a:r>
              <a:rPr lang="en-GB" altLang="es-ES" sz="3000" smtClean="0"/>
              <a:t>Gráfico de la energía emitida por el Sol. </a:t>
            </a:r>
          </a:p>
          <a:p>
            <a:pPr eaLnBrk="1" hangingPunct="1"/>
            <a:endParaRPr lang="en-GB" altLang="es-ES" smtClean="0"/>
          </a:p>
          <a:p>
            <a:pPr eaLnBrk="1" hangingPunct="1"/>
            <a:endParaRPr lang="en-GB" altLang="es-ES" smtClean="0"/>
          </a:p>
          <a:p>
            <a:pPr eaLnBrk="1" hangingPunct="1"/>
            <a:endParaRPr lang="en-GB" altLang="es-ES" smtClean="0"/>
          </a:p>
          <a:p>
            <a:pPr eaLnBrk="1" hangingPunct="1"/>
            <a:endParaRPr lang="en-GB" altLang="es-ES" smtClean="0"/>
          </a:p>
        </p:txBody>
      </p:sp>
      <p:pic>
        <p:nvPicPr>
          <p:cNvPr id="5" name="4 Imagen" descr="Imagen2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778" y="2348880"/>
            <a:ext cx="6036444" cy="41281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722313" y="1557338"/>
            <a:ext cx="7772400" cy="1362075"/>
          </a:xfrm>
        </p:spPr>
        <p:txBody>
          <a:bodyPr/>
          <a:lstStyle/>
          <a:p>
            <a:pPr eaLnBrk="1" hangingPunct="1"/>
            <a:r>
              <a:rPr lang="en-GB" altLang="es-ES" dirty="0" err="1" smtClean="0"/>
              <a:t>Diagrama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Hertzsprung</a:t>
            </a:r>
            <a:r>
              <a:rPr lang="en-GB" altLang="es-ES" dirty="0" smtClean="0"/>
              <a:t>-Russell </a:t>
            </a:r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772400" cy="2232025"/>
          </a:xfrm>
        </p:spPr>
        <p:txBody>
          <a:bodyPr/>
          <a:lstStyle/>
          <a:p>
            <a:pPr eaLnBrk="1" hangingPunct="1"/>
            <a:r>
              <a:rPr lang="en-GB" altLang="es-ES" dirty="0" smtClean="0"/>
              <a:t>Una </a:t>
            </a:r>
            <a:r>
              <a:rPr lang="en-GB" altLang="es-ES" dirty="0" err="1" smtClean="0"/>
              <a:t>introducción</a:t>
            </a:r>
            <a:r>
              <a:rPr lang="en-GB" altLang="es-ES" dirty="0" smtClean="0"/>
              <a:t> al </a:t>
            </a:r>
            <a:r>
              <a:rPr lang="en-GB" altLang="es-ES" dirty="0" err="1" smtClean="0"/>
              <a:t>diagrama</a:t>
            </a:r>
            <a:r>
              <a:rPr lang="en-GB" altLang="es-ES" dirty="0" smtClean="0"/>
              <a:t> H-R,  en el que se </a:t>
            </a:r>
            <a:r>
              <a:rPr lang="en-GB" altLang="es-ES" dirty="0" err="1" smtClean="0"/>
              <a:t>representan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varias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estrellas</a:t>
            </a:r>
            <a:r>
              <a:rPr lang="en-GB" altLang="es-ES" dirty="0" smtClean="0"/>
              <a:t> . </a:t>
            </a:r>
            <a:r>
              <a:rPr lang="en-GB" altLang="es-ES" dirty="0" err="1" smtClean="0"/>
              <a:t>Intenta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que</a:t>
            </a:r>
            <a:r>
              <a:rPr lang="en-GB" altLang="es-ES" dirty="0" smtClean="0"/>
              <a:t> los </a:t>
            </a:r>
            <a:r>
              <a:rPr lang="en-GB" altLang="es-ES" dirty="0" err="1" smtClean="0"/>
              <a:t>estudiantes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sugieran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dónde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deberían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situarse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las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estrellas</a:t>
            </a:r>
            <a:r>
              <a:rPr lang="en-GB" altLang="es-ES" dirty="0" smtClean="0"/>
              <a:t> antes de </a:t>
            </a:r>
            <a:r>
              <a:rPr lang="en-GB" altLang="es-ES" dirty="0" err="1" smtClean="0"/>
              <a:t>visualizar</a:t>
            </a:r>
            <a:r>
              <a:rPr lang="en-GB" altLang="es-ES" dirty="0" smtClean="0"/>
              <a:t> el </a:t>
            </a:r>
            <a:r>
              <a:rPr lang="en-GB" altLang="es-ES" dirty="0" err="1" smtClean="0"/>
              <a:t>gráfico</a:t>
            </a:r>
            <a:r>
              <a:rPr lang="en-GB" altLang="es-ES" dirty="0" smtClean="0"/>
              <a:t>.</a:t>
            </a:r>
          </a:p>
          <a:p>
            <a:pPr eaLnBrk="1" hangingPunct="1"/>
            <a:endParaRPr lang="en-GB" altLang="es-ES" dirty="0" smtClean="0"/>
          </a:p>
          <a:p>
            <a:pPr eaLnBrk="1" hangingPunct="1"/>
            <a:r>
              <a:rPr lang="en-GB" altLang="es-ES" b="1" dirty="0" err="1" smtClean="0"/>
              <a:t>Nivel</a:t>
            </a:r>
            <a:r>
              <a:rPr lang="en-GB" altLang="es-ES" b="1" dirty="0" smtClean="0"/>
              <a:t>: </a:t>
            </a:r>
            <a:r>
              <a:rPr lang="en-GB" altLang="es-ES" b="1" dirty="0" err="1" smtClean="0"/>
              <a:t>Principiante</a:t>
            </a:r>
            <a:r>
              <a:rPr lang="en-GB" altLang="es-ES" b="1" dirty="0" smtClean="0"/>
              <a:t> </a:t>
            </a:r>
            <a:endParaRPr lang="en-GB" alt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773113"/>
            <a:ext cx="8640960" cy="1143000"/>
          </a:xfrm>
        </p:spPr>
        <p:txBody>
          <a:bodyPr/>
          <a:lstStyle/>
          <a:p>
            <a:pPr eaLnBrk="1" hangingPunct="1"/>
            <a:r>
              <a:rPr lang="en-GB" altLang="es-ES" b="1" dirty="0" smtClean="0"/>
              <a:t>El </a:t>
            </a:r>
            <a:r>
              <a:rPr lang="en-GB" altLang="es-ES" b="1" dirty="0" err="1" smtClean="0"/>
              <a:t>diagrama</a:t>
            </a:r>
            <a:r>
              <a:rPr lang="en-GB" altLang="es-ES" b="1" dirty="0" smtClean="0"/>
              <a:t> de </a:t>
            </a:r>
            <a:r>
              <a:rPr lang="en-GB" altLang="es-ES" b="1" dirty="0" err="1" smtClean="0"/>
              <a:t>Hertzsprung</a:t>
            </a:r>
            <a:r>
              <a:rPr lang="en-GB" altLang="es-ES" b="1" dirty="0"/>
              <a:t>-</a:t>
            </a:r>
            <a:r>
              <a:rPr lang="en-GB" altLang="es-ES" b="1" dirty="0" smtClean="0"/>
              <a:t>Russell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3184525"/>
            <a:ext cx="8229600" cy="1181100"/>
          </a:xfrm>
        </p:spPr>
        <p:txBody>
          <a:bodyPr/>
          <a:lstStyle/>
          <a:p>
            <a:pPr eaLnBrk="1" hangingPunct="1"/>
            <a:r>
              <a:rPr lang="en-GB" altLang="es-ES" sz="3000" smtClean="0"/>
              <a:t>Podemos comparar estrellas mostrando, en un gráfico, su temperatura y luminosidad.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400"/>
              <a:t>Luminosidad (relativo al Sol)</a:t>
            </a:r>
          </a:p>
        </p:txBody>
      </p:sp>
      <p:sp>
        <p:nvSpPr>
          <p:cNvPr id="18439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altLang="es-ES"/>
              <a:t>1</a:t>
            </a:r>
          </a:p>
        </p:txBody>
      </p:sp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altLang="es-ES"/>
              <a:t>100</a:t>
            </a:r>
          </a:p>
        </p:txBody>
      </p:sp>
      <p:sp>
        <p:nvSpPr>
          <p:cNvPr id="18441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altLang="es-ES" dirty="0" smtClean="0"/>
              <a:t>10000</a:t>
            </a:r>
            <a:endParaRPr lang="es-ES" altLang="es-ES" dirty="0"/>
          </a:p>
        </p:txBody>
      </p:sp>
      <p:sp>
        <p:nvSpPr>
          <p:cNvPr id="18442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altLang="es-ES"/>
              <a:t>0.01</a:t>
            </a:r>
          </a:p>
        </p:txBody>
      </p:sp>
      <p:sp>
        <p:nvSpPr>
          <p:cNvPr id="18443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altLang="es-ES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400"/>
              <a:t>Temperatura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5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 smtClean="0"/>
              <a:t>25000</a:t>
            </a:r>
            <a:endParaRPr lang="es-ES" altLang="es-ES" dirty="0"/>
          </a:p>
        </p:txBody>
      </p:sp>
      <p:sp>
        <p:nvSpPr>
          <p:cNvPr id="18456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 smtClean="0"/>
              <a:t>10000</a:t>
            </a:r>
            <a:endParaRPr lang="es-ES" altLang="es-ES" dirty="0"/>
          </a:p>
        </p:txBody>
      </p:sp>
      <p:sp>
        <p:nvSpPr>
          <p:cNvPr id="18457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 smtClean="0"/>
              <a:t>7000</a:t>
            </a:r>
            <a:endParaRPr lang="es-ES" altLang="es-ES" dirty="0"/>
          </a:p>
        </p:txBody>
      </p:sp>
      <p:sp>
        <p:nvSpPr>
          <p:cNvPr id="18458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 smtClean="0"/>
              <a:t>5000</a:t>
            </a:r>
            <a:endParaRPr lang="es-ES" altLang="es-ES" dirty="0"/>
          </a:p>
        </p:txBody>
      </p:sp>
      <p:sp>
        <p:nvSpPr>
          <p:cNvPr id="18459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 smtClean="0"/>
              <a:t>3000</a:t>
            </a:r>
            <a:endParaRPr lang="es-ES" altLang="es-ES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763713" y="260350"/>
            <a:ext cx="6480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>
                <a:solidFill>
                  <a:srgbClr val="DBEEF4"/>
                </a:solidFill>
              </a:rPr>
              <a:t>Comenzamos dibujando los ejes de la gráfica. El eje vertical es la </a:t>
            </a:r>
            <a:r>
              <a:rPr lang="es-ES" altLang="es-ES" b="1" i="1">
                <a:solidFill>
                  <a:srgbClr val="DBEEF4"/>
                </a:solidFill>
              </a:rPr>
              <a:t>Luminosidad </a:t>
            </a:r>
            <a:r>
              <a:rPr lang="es-ES" altLang="es-ES">
                <a:solidFill>
                  <a:srgbClr val="DBEEF4"/>
                </a:solidFill>
              </a:rPr>
              <a:t>(medida en relación a la del Sol) y el horizontal la </a:t>
            </a:r>
            <a:r>
              <a:rPr lang="es-ES" altLang="es-ES" b="1" i="1">
                <a:solidFill>
                  <a:srgbClr val="DBEEF4"/>
                </a:solidFill>
              </a:rPr>
              <a:t>Temperatura  </a:t>
            </a:r>
            <a:r>
              <a:rPr lang="es-ES" altLang="es-ES">
                <a:solidFill>
                  <a:srgbClr val="DBEEF4"/>
                </a:solidFill>
              </a:rPr>
              <a:t>(medida en Kelvin).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924300" y="1844675"/>
            <a:ext cx="43195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altLang="es-ES">
                <a:solidFill>
                  <a:srgbClr val="DBEEF4"/>
                </a:solidFill>
              </a:rPr>
              <a:t>¿Dónde situarías al Sol en el gráfico?  Tiene Luminosidad 1 en relación a sí mismo y su Temperatura es de 5800 K.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65525" y="1196975"/>
            <a:ext cx="47513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Las </a:t>
            </a:r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estrellas </a:t>
            </a:r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 y Sirio son más brillantes y más calientes que el Sol. ¿Dónde las colocarías?</a:t>
            </a:r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6013" y="4594225"/>
            <a:ext cx="626427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Algunas estrellas son más frías y menos luminosas que el Sol; como por ejemplo </a:t>
            </a:r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Próxima </a:t>
            </a:r>
            <a:r>
              <a:rPr lang="es-E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Centauri</a:t>
            </a:r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 ¿En qué lugar de la gráfica las situarías? A estas estrellas se las conoce como </a:t>
            </a:r>
            <a:r>
              <a:rPr lang="es-ES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Enanas Rojas</a:t>
            </a:r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 </a:t>
            </a:r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80288" y="4005263"/>
            <a:ext cx="10080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Próxima </a:t>
            </a:r>
            <a:r>
              <a:rPr lang="es-ES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Centauri</a:t>
            </a:r>
            <a:endParaRPr lang="es-ES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152525" y="3657600"/>
            <a:ext cx="4643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>
                <a:solidFill>
                  <a:srgbClr val="DBEEF4"/>
                </a:solidFill>
              </a:rPr>
              <a:t>De hecho, muchas de las estrellas se pueden encontrar  en algún punto sobre esta línea en el gráfico llamada “</a:t>
            </a:r>
            <a:r>
              <a:rPr lang="es-ES" altLang="es-ES" b="1" i="1">
                <a:solidFill>
                  <a:srgbClr val="DBEEF4"/>
                </a:solidFill>
              </a:rPr>
              <a:t>Secuencia Principal</a:t>
            </a:r>
            <a:r>
              <a:rPr lang="es-ES" altLang="es-ES">
                <a:solidFill>
                  <a:srgbClr val="DBEEF4"/>
                </a:solidFill>
              </a:rPr>
              <a:t>” . </a:t>
            </a: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Secuencia Principal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build="p"/>
      <p:bldP spid="50" grpId="1" build="allAtOnce"/>
      <p:bldP spid="52" grpId="0" animBg="1"/>
      <p:bldP spid="56" grpId="0"/>
      <p:bldP spid="56" grpId="1"/>
      <p:bldP spid="57" grpId="0" animBg="1"/>
      <p:bldP spid="58" grpId="0" build="p"/>
      <p:bldP spid="58" grpId="1" build="allAtOnce"/>
      <p:bldP spid="59" grpId="0" animBg="1"/>
      <p:bldP spid="60" grpId="0"/>
      <p:bldP spid="61" grpId="0"/>
      <p:bldP spid="62" grpId="0"/>
      <p:bldP spid="63" grpId="0"/>
      <p:bldP spid="64" grpId="0" build="p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89" grpId="0" animBg="1"/>
      <p:bldP spid="90" grpId="0" animBg="1"/>
      <p:bldP spid="91" grpId="0" animBg="1"/>
      <p:bldP spid="92" grpId="0" animBg="1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sz="2400"/>
              <a:t>Luminosidad (relativa al Sol)</a:t>
            </a:r>
          </a:p>
        </p:txBody>
      </p:sp>
      <p:sp>
        <p:nvSpPr>
          <p:cNvPr id="19463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altLang="es-ES"/>
              <a:t>1</a:t>
            </a:r>
          </a:p>
        </p:txBody>
      </p: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altLang="es-ES"/>
              <a:t>100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altLang="es-ES" dirty="0" smtClean="0"/>
              <a:t>10000</a:t>
            </a:r>
            <a:endParaRPr lang="es-ES_tradnl" altLang="es-ES" dirty="0"/>
          </a:p>
        </p:txBody>
      </p:sp>
      <p:sp>
        <p:nvSpPr>
          <p:cNvPr id="19466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altLang="es-ES"/>
              <a:t>0.01</a:t>
            </a:r>
          </a:p>
        </p:txBody>
      </p:sp>
      <p:sp>
        <p:nvSpPr>
          <p:cNvPr id="19467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altLang="es-ES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sz="2400"/>
              <a:t>Temperatura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dirty="0" smtClean="0"/>
              <a:t>25000</a:t>
            </a:r>
            <a:endParaRPr lang="es-ES_tradnl" altLang="es-ES" dirty="0"/>
          </a:p>
        </p:txBody>
      </p:sp>
      <p:sp>
        <p:nvSpPr>
          <p:cNvPr id="19480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dirty="0" smtClean="0"/>
              <a:t>10000</a:t>
            </a:r>
            <a:endParaRPr lang="es-ES_tradnl" altLang="es-ES" dirty="0"/>
          </a:p>
        </p:txBody>
      </p:sp>
      <p:sp>
        <p:nvSpPr>
          <p:cNvPr id="19481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dirty="0" smtClean="0"/>
              <a:t>7000</a:t>
            </a:r>
            <a:endParaRPr lang="es-ES_tradnl" altLang="es-ES" dirty="0"/>
          </a:p>
        </p:txBody>
      </p:sp>
      <p:sp>
        <p:nvSpPr>
          <p:cNvPr id="19482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dirty="0" smtClean="0"/>
              <a:t>5000</a:t>
            </a:r>
            <a:endParaRPr lang="es-ES_tradnl" altLang="es-ES" dirty="0"/>
          </a:p>
        </p:txBody>
      </p:sp>
      <p:sp>
        <p:nvSpPr>
          <p:cNvPr id="19483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dirty="0" smtClean="0"/>
              <a:t>3000</a:t>
            </a:r>
            <a:endParaRPr lang="es-ES_tradnl" altLang="es-ES" dirty="0"/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80288" y="4005263"/>
            <a:ext cx="10080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Próxima </a:t>
            </a:r>
            <a:r>
              <a:rPr lang="es-ES_tradnl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Centauri</a:t>
            </a:r>
            <a:endParaRPr lang="es-ES_tradnl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Secuencia Principal</a:t>
            </a: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9548" name="1 Grupo"/>
          <p:cNvGrpSpPr>
            <a:grpSpLocks/>
          </p:cNvGrpSpPr>
          <p:nvPr/>
        </p:nvGrpSpPr>
        <p:grpSpPr bwMode="auto">
          <a:xfrm>
            <a:off x="5652120" y="1484784"/>
            <a:ext cx="576263" cy="649288"/>
            <a:chOff x="5724128" y="1268760"/>
            <a:chExt cx="576064" cy="648072"/>
          </a:xfrm>
        </p:grpSpPr>
        <p:sp>
          <p:nvSpPr>
            <p:cNvPr id="94" name="Oval 93"/>
            <p:cNvSpPr/>
            <p:nvPr/>
          </p:nvSpPr>
          <p:spPr>
            <a:xfrm>
              <a:off x="5724128" y="1484784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868144" y="1268760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76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51050" y="765175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Rigel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875463" y="404813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Betelgeuse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08400" y="908050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84168" y="2060848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Arturo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788024" y="1196752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endParaRPr lang="es-ES_tradnl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03350" y="37893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Sirio B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907704" y="260648"/>
            <a:ext cx="53292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La brillante estrella Betelgeuse es incluso más luminosa que </a:t>
            </a:r>
            <a:r>
              <a:rPr lang="es-ES_tradnl" sz="16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r>
              <a:rPr lang="es-ES_tradnl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, pero tiene una superficie más fría. Esto la convierte en una </a:t>
            </a:r>
            <a:r>
              <a:rPr lang="es-ES_tradnl" sz="1600" b="1" i="1" dirty="0" err="1">
                <a:solidFill>
                  <a:srgbClr val="FF0000"/>
                </a:solidFill>
                <a:latin typeface="+mn-lt"/>
                <a:ea typeface="+mn-ea"/>
              </a:rPr>
              <a:t>Supergigante</a:t>
            </a:r>
            <a:r>
              <a:rPr lang="es-ES_tradnl" sz="1600" b="1" i="1" dirty="0">
                <a:solidFill>
                  <a:srgbClr val="FF0000"/>
                </a:solidFill>
                <a:latin typeface="+mn-lt"/>
                <a:ea typeface="+mn-ea"/>
              </a:rPr>
              <a:t> Roja</a:t>
            </a:r>
            <a:r>
              <a:rPr lang="es-ES_tradnl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403350" y="4071019"/>
            <a:ext cx="5545138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</a:rPr>
              <a:t>Algunas de las estrellas más calientes son realmente mucho menos luminosas que el Sol. ¿En qué posición en el diagrama deberían  estar?</a:t>
            </a:r>
          </a:p>
          <a:p>
            <a:endParaRPr lang="es-ES_tradnl" sz="800" dirty="0">
              <a:solidFill>
                <a:schemeClr val="bg1"/>
              </a:solidFill>
            </a:endParaRPr>
          </a:p>
          <a:p>
            <a:r>
              <a:rPr lang="es-ES_tradnl" sz="1600" dirty="0">
                <a:solidFill>
                  <a:schemeClr val="bg1"/>
                </a:solidFill>
              </a:rPr>
              <a:t>Estas estrellas son las </a:t>
            </a:r>
            <a:r>
              <a:rPr lang="es-ES_tradnl" sz="1600" b="1" i="1" dirty="0">
                <a:solidFill>
                  <a:schemeClr val="bg1"/>
                </a:solidFill>
              </a:rPr>
              <a:t>Enanas Blancas</a:t>
            </a:r>
            <a:r>
              <a:rPr lang="es-ES_tradnl" sz="1600" dirty="0">
                <a:solidFill>
                  <a:schemeClr val="bg1"/>
                </a:solidFill>
              </a:rPr>
              <a:t>, como Sirio B que orbita alrededor de Sirio.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/>
      <p:bldP spid="100" grpId="0"/>
      <p:bldP spid="101" grpId="0"/>
      <p:bldP spid="102" grpId="0"/>
      <p:bldP spid="103" grpId="0"/>
      <p:bldP spid="104" grpId="0"/>
      <p:bldP spid="98" grpId="0" build="p"/>
      <p:bldP spid="98" grpId="1" build="allAtOnce"/>
      <p:bldP spid="10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sz="2400"/>
              <a:t>Luminosidad (relativa al Sol)</a:t>
            </a:r>
          </a:p>
        </p:txBody>
      </p:sp>
      <p:sp>
        <p:nvSpPr>
          <p:cNvPr id="19463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altLang="es-ES"/>
              <a:t>1</a:t>
            </a:r>
          </a:p>
        </p:txBody>
      </p: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altLang="es-ES"/>
              <a:t>100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altLang="es-ES" dirty="0" smtClean="0"/>
              <a:t>10000</a:t>
            </a:r>
            <a:endParaRPr lang="es-ES_tradnl" altLang="es-ES" dirty="0"/>
          </a:p>
        </p:txBody>
      </p:sp>
      <p:sp>
        <p:nvSpPr>
          <p:cNvPr id="19466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altLang="es-ES"/>
              <a:t>0.01</a:t>
            </a:r>
          </a:p>
        </p:txBody>
      </p:sp>
      <p:sp>
        <p:nvSpPr>
          <p:cNvPr id="19467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altLang="es-ES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sz="2400"/>
              <a:t>Temperatura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dirty="0" smtClean="0"/>
              <a:t>25000</a:t>
            </a:r>
            <a:endParaRPr lang="es-ES_tradnl" altLang="es-ES" dirty="0"/>
          </a:p>
        </p:txBody>
      </p:sp>
      <p:sp>
        <p:nvSpPr>
          <p:cNvPr id="19480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dirty="0" smtClean="0"/>
              <a:t>10000</a:t>
            </a:r>
            <a:endParaRPr lang="es-ES_tradnl" altLang="es-ES" dirty="0"/>
          </a:p>
        </p:txBody>
      </p:sp>
      <p:sp>
        <p:nvSpPr>
          <p:cNvPr id="19481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dirty="0" smtClean="0"/>
              <a:t>7000</a:t>
            </a:r>
            <a:endParaRPr lang="es-ES_tradnl" altLang="es-ES" dirty="0"/>
          </a:p>
        </p:txBody>
      </p:sp>
      <p:sp>
        <p:nvSpPr>
          <p:cNvPr id="19482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dirty="0" smtClean="0"/>
              <a:t>5000</a:t>
            </a:r>
            <a:endParaRPr lang="es-ES_tradnl" altLang="es-ES" dirty="0"/>
          </a:p>
        </p:txBody>
      </p:sp>
      <p:sp>
        <p:nvSpPr>
          <p:cNvPr id="19483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dirty="0" smtClean="0"/>
              <a:t>3000</a:t>
            </a:r>
            <a:endParaRPr lang="es-ES_tradnl" altLang="es-ES" dirty="0"/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80288" y="4005263"/>
            <a:ext cx="10080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Próxima </a:t>
            </a:r>
            <a:r>
              <a:rPr lang="es-ES_tradnl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Centauri</a:t>
            </a:r>
            <a:endParaRPr lang="es-ES_tradnl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Secuencia Principal</a:t>
            </a: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9548" name="1 Grupo"/>
          <p:cNvGrpSpPr>
            <a:grpSpLocks/>
          </p:cNvGrpSpPr>
          <p:nvPr/>
        </p:nvGrpSpPr>
        <p:grpSpPr bwMode="auto">
          <a:xfrm>
            <a:off x="5652120" y="1484784"/>
            <a:ext cx="576263" cy="649288"/>
            <a:chOff x="5724128" y="1268760"/>
            <a:chExt cx="576064" cy="648072"/>
          </a:xfrm>
        </p:grpSpPr>
        <p:sp>
          <p:nvSpPr>
            <p:cNvPr id="94" name="Oval 93"/>
            <p:cNvSpPr/>
            <p:nvPr/>
          </p:nvSpPr>
          <p:spPr>
            <a:xfrm>
              <a:off x="5724128" y="1484784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868144" y="1268760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76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51050" y="765175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Rigel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875463" y="404813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Betelgeuse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08400" y="908050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84168" y="2060848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Arturo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788024" y="1196752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endParaRPr lang="es-ES_tradnl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03350" y="37893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Sirio 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691680" y="4005064"/>
            <a:ext cx="46815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</a:rPr>
              <a:t>Pero no todas las estrellas caen en la Secuencia Principal. Algunas, como Arturo y </a:t>
            </a:r>
            <a:r>
              <a:rPr lang="es-ES_tradnl" sz="1600" dirty="0" err="1">
                <a:solidFill>
                  <a:schemeClr val="bg1"/>
                </a:solidFill>
              </a:rPr>
              <a:t>Aldebaran</a:t>
            </a:r>
            <a:r>
              <a:rPr lang="es-ES_tradnl" sz="1600" dirty="0">
                <a:solidFill>
                  <a:schemeClr val="bg1"/>
                </a:solidFill>
              </a:rPr>
              <a:t>, son más brillantes que el Sol, pero más frías. ¿Dónde se situarían en el diagrama?</a:t>
            </a:r>
          </a:p>
          <a:p>
            <a:endParaRPr lang="es-ES_tradnl" sz="1600" dirty="0">
              <a:solidFill>
                <a:schemeClr val="bg1"/>
              </a:solidFill>
            </a:endParaRPr>
          </a:p>
          <a:p>
            <a:r>
              <a:rPr lang="es-ES_tradnl" sz="1600" dirty="0">
                <a:solidFill>
                  <a:schemeClr val="bg1"/>
                </a:solidFill>
              </a:rPr>
              <a:t>Son las estrellas </a:t>
            </a:r>
            <a:r>
              <a:rPr lang="es-ES_tradnl" sz="1600" b="1" i="1" dirty="0">
                <a:solidFill>
                  <a:srgbClr val="F79646"/>
                </a:solidFill>
              </a:rPr>
              <a:t>Gigantes Naranjas</a:t>
            </a:r>
            <a:r>
              <a:rPr lang="es-ES_tradnl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12160" y="2348880"/>
            <a:ext cx="378777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</a:rPr>
              <a:t>Más brillantes aún que Betelgeuse son estrellas como Deneb y Rigel, que son también mucho más calientes. </a:t>
            </a:r>
          </a:p>
          <a:p>
            <a:endParaRPr lang="es-ES_tradnl" sz="1600" dirty="0">
              <a:solidFill>
                <a:schemeClr val="bg1"/>
              </a:solidFill>
            </a:endParaRPr>
          </a:p>
          <a:p>
            <a:r>
              <a:rPr lang="es-ES_tradnl" sz="1600" dirty="0">
                <a:solidFill>
                  <a:schemeClr val="bg1"/>
                </a:solidFill>
              </a:rPr>
              <a:t>Son las </a:t>
            </a:r>
            <a:r>
              <a:rPr lang="es-ES_tradnl" sz="1600" b="1" i="1" dirty="0" err="1">
                <a:solidFill>
                  <a:srgbClr val="8EB4E3"/>
                </a:solidFill>
              </a:rPr>
              <a:t>Supergigantes</a:t>
            </a:r>
            <a:r>
              <a:rPr lang="es-ES_tradnl" sz="1600" b="1" i="1" dirty="0">
                <a:solidFill>
                  <a:srgbClr val="8EB4E3"/>
                </a:solidFill>
              </a:rPr>
              <a:t> Azules</a:t>
            </a:r>
            <a:r>
              <a:rPr lang="es-ES_tradnl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9762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 build="p"/>
      <p:bldP spid="105" grpId="1" build="allAtOnce"/>
      <p:bldP spid="106" grpId="0" build="p"/>
      <p:bldP spid="106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400"/>
              <a:t>Luminosidad (relativa al Sol)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1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100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 dirty="0" smtClean="0"/>
              <a:t>10000</a:t>
            </a:r>
            <a:endParaRPr lang="en-GB" altLang="es-ES" dirty="0"/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0.01</a:t>
            </a: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400"/>
              <a:t>Temperatura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3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25000</a:t>
            </a:r>
            <a:endParaRPr lang="en-GB" altLang="es-ES" dirty="0"/>
          </a:p>
        </p:txBody>
      </p:sp>
      <p:sp>
        <p:nvSpPr>
          <p:cNvPr id="20504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10000</a:t>
            </a:r>
            <a:endParaRPr lang="en-GB" altLang="es-ES" dirty="0"/>
          </a:p>
        </p:txBody>
      </p:sp>
      <p:sp>
        <p:nvSpPr>
          <p:cNvPr id="20505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7000</a:t>
            </a:r>
            <a:endParaRPr lang="en-GB" altLang="es-ES" dirty="0"/>
          </a:p>
        </p:txBody>
      </p:sp>
      <p:sp>
        <p:nvSpPr>
          <p:cNvPr id="20506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5000</a:t>
            </a:r>
            <a:endParaRPr lang="en-GB" altLang="es-ES" dirty="0"/>
          </a:p>
        </p:txBody>
      </p:sp>
      <p:sp>
        <p:nvSpPr>
          <p:cNvPr id="20507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3000</a:t>
            </a:r>
            <a:endParaRPr lang="en-GB" altLang="es-ES" dirty="0"/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Secuencia</a:t>
            </a:r>
            <a:r>
              <a:rPr lang="en-GB" sz="2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Principal</a:t>
            </a: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16238" y="1743075"/>
            <a:ext cx="32686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Gigantes</a:t>
            </a:r>
            <a:endParaRPr lang="en-GB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635375" y="115888"/>
            <a:ext cx="327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Supergigantes</a:t>
            </a:r>
            <a:endParaRPr lang="en-GB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1" name="TextBox 120"/>
          <p:cNvSpPr txBox="1"/>
          <p:nvPr/>
        </p:nvSpPr>
        <p:spPr>
          <a:xfrm rot="2324514">
            <a:off x="825500" y="4478338"/>
            <a:ext cx="2308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Enanas</a:t>
            </a:r>
            <a:r>
              <a:rPr lang="en-GB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</a:t>
            </a:r>
            <a:r>
              <a:rPr lang="en-GB" sz="2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Blancas</a:t>
            </a:r>
            <a:endParaRPr lang="en-GB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589" name="TextBox 122"/>
          <p:cNvSpPr txBox="1">
            <a:spLocks noChangeArrowheads="1"/>
          </p:cNvSpPr>
          <p:nvPr/>
        </p:nvSpPr>
        <p:spPr bwMode="auto">
          <a:xfrm>
            <a:off x="2339975" y="3402013"/>
            <a:ext cx="28082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s-ES" sz="1600">
                <a:solidFill>
                  <a:srgbClr val="DBEEF4"/>
                </a:solidFill>
              </a:rPr>
              <a:t>Casi todas las estrellas que vemos pertenecen a alguno de estos grupos; pero no permanecen siempre en el mismo lugar.</a:t>
            </a:r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059113" y="4686300"/>
            <a:ext cx="44656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DBEEF4"/>
                </a:solidFill>
              </a:rPr>
              <a:t>Al </a:t>
            </a:r>
            <a:r>
              <a:rPr lang="en-GB" sz="1600" dirty="0" err="1">
                <a:solidFill>
                  <a:srgbClr val="DBEEF4"/>
                </a:solidFill>
              </a:rPr>
              <a:t>evolucionar</a:t>
            </a:r>
            <a:r>
              <a:rPr lang="en-GB" sz="1600" dirty="0">
                <a:solidFill>
                  <a:srgbClr val="DBEEF4"/>
                </a:solidFill>
              </a:rPr>
              <a:t>, </a:t>
            </a:r>
            <a:r>
              <a:rPr lang="en-GB" sz="1600" dirty="0" err="1">
                <a:solidFill>
                  <a:srgbClr val="DBEEF4"/>
                </a:solidFill>
              </a:rPr>
              <a:t>las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estrellas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cambian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su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Luminosidad</a:t>
            </a:r>
            <a:r>
              <a:rPr lang="en-GB" sz="1600" dirty="0">
                <a:solidFill>
                  <a:srgbClr val="DBEEF4"/>
                </a:solidFill>
              </a:rPr>
              <a:t> y </a:t>
            </a:r>
            <a:r>
              <a:rPr lang="en-GB" sz="1600" dirty="0" err="1">
                <a:solidFill>
                  <a:srgbClr val="DBEEF4"/>
                </a:solidFill>
              </a:rPr>
              <a:t>Temperatura</a:t>
            </a:r>
            <a:r>
              <a:rPr lang="en-GB" sz="1600" dirty="0">
                <a:solidFill>
                  <a:srgbClr val="DBEEF4"/>
                </a:solidFill>
              </a:rPr>
              <a:t>; lo </a:t>
            </a:r>
            <a:r>
              <a:rPr lang="en-GB" sz="1600" dirty="0" err="1">
                <a:solidFill>
                  <a:srgbClr val="DBEEF4"/>
                </a:solidFill>
              </a:rPr>
              <a:t>que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hace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que</a:t>
            </a:r>
            <a:r>
              <a:rPr lang="en-GB" sz="1600" dirty="0">
                <a:solidFill>
                  <a:srgbClr val="DBEEF4"/>
                </a:solidFill>
              </a:rPr>
              <a:t> se </a:t>
            </a:r>
            <a:r>
              <a:rPr lang="en-GB" sz="1600" dirty="0" err="1">
                <a:solidFill>
                  <a:srgbClr val="DBEEF4"/>
                </a:solidFill>
              </a:rPr>
              <a:t>desplacen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por</a:t>
            </a:r>
            <a:r>
              <a:rPr lang="en-GB" sz="1600" dirty="0">
                <a:solidFill>
                  <a:srgbClr val="DBEEF4"/>
                </a:solidFill>
              </a:rPr>
              <a:t> el </a:t>
            </a:r>
            <a:r>
              <a:rPr lang="en-GB" sz="1600" dirty="0" err="1">
                <a:solidFill>
                  <a:srgbClr val="DBEEF4"/>
                </a:solidFill>
              </a:rPr>
              <a:t>diagrama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smtClean="0">
                <a:solidFill>
                  <a:srgbClr val="DBEEF4"/>
                </a:solidFill>
              </a:rPr>
              <a:t>de </a:t>
            </a:r>
            <a:r>
              <a:rPr lang="en-GB" sz="1600" dirty="0" err="1" smtClean="0">
                <a:solidFill>
                  <a:srgbClr val="DBEEF4"/>
                </a:solidFill>
              </a:rPr>
              <a:t>Hertzsprung</a:t>
            </a:r>
            <a:r>
              <a:rPr lang="en-GB" sz="1600" dirty="0">
                <a:solidFill>
                  <a:srgbClr val="DBEEF4"/>
                </a:solidFill>
              </a:rPr>
              <a:t>-Russell.</a:t>
            </a:r>
            <a:endParaRPr lang="en-GB" sz="1600" dirty="0"/>
          </a:p>
        </p:txBody>
      </p:sp>
      <p:sp>
        <p:nvSpPr>
          <p:cNvPr id="130" name="Oval 129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Sol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Sirio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380288" y="4005263"/>
            <a:ext cx="100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Próxima</a:t>
            </a:r>
            <a:r>
              <a:rPr lang="en-GB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Centauri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875463" y="404813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Betelgeuse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940425" y="1844675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Arturo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051050" y="765175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Rigel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708400" y="908050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03350" y="37893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Sirio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8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722313" y="1557338"/>
            <a:ext cx="7772400" cy="1362075"/>
          </a:xfrm>
        </p:spPr>
        <p:txBody>
          <a:bodyPr/>
          <a:lstStyle/>
          <a:p>
            <a:pPr eaLnBrk="1" hangingPunct="1"/>
            <a:r>
              <a:rPr lang="en-GB" altLang="es-ES" smtClean="0"/>
              <a:t>Guía de esta presentación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213100"/>
            <a:ext cx="7772400" cy="316865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Las </a:t>
            </a:r>
            <a:r>
              <a:rPr lang="en-GB" dirty="0" err="1" smtClean="0"/>
              <a:t>diapositivas</a:t>
            </a:r>
            <a:r>
              <a:rPr lang="en-GB" dirty="0" smtClean="0"/>
              <a:t> </a:t>
            </a:r>
            <a:r>
              <a:rPr lang="en-GB" dirty="0" err="1" smtClean="0"/>
              <a:t>blancas</a:t>
            </a:r>
            <a:r>
              <a:rPr lang="en-GB" dirty="0" smtClean="0"/>
              <a:t> son </a:t>
            </a:r>
            <a:r>
              <a:rPr lang="en-GB" dirty="0" err="1" smtClean="0"/>
              <a:t>cabeceras</a:t>
            </a:r>
            <a:r>
              <a:rPr lang="en-GB" dirty="0" smtClean="0"/>
              <a:t> de </a:t>
            </a:r>
            <a:r>
              <a:rPr lang="en-GB" dirty="0" err="1" smtClean="0"/>
              <a:t>sección</a:t>
            </a:r>
            <a:r>
              <a:rPr lang="en-GB" dirty="0" smtClean="0"/>
              <a:t>  y se </a:t>
            </a:r>
            <a:r>
              <a:rPr lang="en-GB" dirty="0" err="1" smtClean="0"/>
              <a:t>ocultan</a:t>
            </a:r>
            <a:r>
              <a:rPr lang="en-GB" dirty="0" smtClean="0"/>
              <a:t> en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presentación</a:t>
            </a:r>
            <a:r>
              <a:rPr lang="en-GB" dirty="0" smtClean="0"/>
              <a:t>.  </a:t>
            </a:r>
            <a:r>
              <a:rPr lang="en-GB" dirty="0" err="1" smtClean="0"/>
              <a:t>Muestra</a:t>
            </a:r>
            <a:r>
              <a:rPr lang="en-GB" dirty="0" smtClean="0"/>
              <a:t>  u </a:t>
            </a:r>
            <a:r>
              <a:rPr lang="en-GB" dirty="0" err="1" smtClean="0"/>
              <a:t>oculta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diapositivas</a:t>
            </a:r>
            <a:r>
              <a:rPr lang="en-GB" dirty="0" smtClean="0"/>
              <a:t> en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sección</a:t>
            </a:r>
            <a:r>
              <a:rPr lang="en-GB" dirty="0" smtClean="0"/>
              <a:t> en </a:t>
            </a:r>
            <a:r>
              <a:rPr lang="en-GB" dirty="0" err="1" smtClean="0"/>
              <a:t>función</a:t>
            </a:r>
            <a:r>
              <a:rPr lang="en-GB" dirty="0" smtClean="0"/>
              <a:t> del </a:t>
            </a:r>
            <a:r>
              <a:rPr lang="en-GB" dirty="0" err="1" smtClean="0"/>
              <a:t>nivel</a:t>
            </a:r>
            <a:r>
              <a:rPr lang="en-GB" dirty="0" smtClean="0"/>
              <a:t> </a:t>
            </a:r>
            <a:r>
              <a:rPr lang="en-GB" dirty="0" err="1" smtClean="0"/>
              <a:t>apropiado</a:t>
            </a:r>
            <a:r>
              <a:rPr lang="en-GB" dirty="0" smtClean="0"/>
              <a:t> y </a:t>
            </a:r>
            <a:r>
              <a:rPr lang="en-GB" dirty="0" err="1" smtClean="0"/>
              <a:t>requerido</a:t>
            </a:r>
            <a:r>
              <a:rPr lang="en-GB" dirty="0" smtClean="0"/>
              <a:t>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Guía</a:t>
            </a:r>
            <a:r>
              <a:rPr lang="en-GB" dirty="0" smtClean="0"/>
              <a:t> </a:t>
            </a:r>
            <a:r>
              <a:rPr lang="en-GB" dirty="0" err="1" smtClean="0"/>
              <a:t>aproximada</a:t>
            </a:r>
            <a:r>
              <a:rPr lang="en-GB" dirty="0" smtClean="0"/>
              <a:t> de </a:t>
            </a:r>
            <a:r>
              <a:rPr lang="en-GB" dirty="0" err="1" smtClean="0"/>
              <a:t>niveles</a:t>
            </a:r>
            <a:r>
              <a:rPr lang="en-GB" dirty="0" smtClean="0"/>
              <a:t> </a:t>
            </a:r>
            <a:r>
              <a:rPr lang="en-GB" dirty="0" err="1" smtClean="0"/>
              <a:t>educativos</a:t>
            </a:r>
            <a:r>
              <a:rPr lang="en-GB" dirty="0" smtClean="0"/>
              <a:t>:</a:t>
            </a:r>
          </a:p>
          <a:p>
            <a:pPr eaLnBrk="1" hangingPunct="1"/>
            <a:r>
              <a:rPr lang="en-GB" b="1" dirty="0" err="1" smtClean="0"/>
              <a:t>Principiante</a:t>
            </a:r>
            <a:r>
              <a:rPr lang="en-GB" b="1" dirty="0" smtClean="0"/>
              <a:t>:</a:t>
            </a:r>
            <a:r>
              <a:rPr lang="en-GB" dirty="0" smtClean="0"/>
              <a:t>  6º </a:t>
            </a:r>
            <a:r>
              <a:rPr lang="en-GB" dirty="0" err="1" smtClean="0"/>
              <a:t>Primaria</a:t>
            </a:r>
            <a:r>
              <a:rPr lang="en-GB" dirty="0" smtClean="0"/>
              <a:t>, 1º y 2º ESO</a:t>
            </a:r>
          </a:p>
          <a:p>
            <a:pPr eaLnBrk="1" hangingPunct="1"/>
            <a:r>
              <a:rPr lang="en-GB" b="1" dirty="0" err="1" smtClean="0"/>
              <a:t>Intermedio</a:t>
            </a:r>
            <a:r>
              <a:rPr lang="en-GB" dirty="0" smtClean="0"/>
              <a:t>:  3º y 4º ESO</a:t>
            </a:r>
          </a:p>
          <a:p>
            <a:pPr eaLnBrk="1" hangingPunct="1"/>
            <a:r>
              <a:rPr lang="en-GB" b="1" dirty="0" err="1" smtClean="0"/>
              <a:t>Avanzado</a:t>
            </a:r>
            <a:r>
              <a:rPr lang="en-GB" dirty="0" smtClean="0"/>
              <a:t>:  1º y 2º </a:t>
            </a:r>
            <a:r>
              <a:rPr lang="en-GB" dirty="0" err="1" smtClean="0"/>
              <a:t>Bachillerato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400"/>
              <a:t>Luminosidad (relativa al Sol)</a:t>
            </a:r>
          </a:p>
        </p:txBody>
      </p:sp>
      <p:sp>
        <p:nvSpPr>
          <p:cNvPr id="21511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1</a:t>
            </a:r>
          </a:p>
        </p:txBody>
      </p:sp>
      <p:sp>
        <p:nvSpPr>
          <p:cNvPr id="21512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100</a:t>
            </a:r>
          </a:p>
        </p:txBody>
      </p:sp>
      <p:sp>
        <p:nvSpPr>
          <p:cNvPr id="21513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 dirty="0" smtClean="0"/>
              <a:t>10000</a:t>
            </a:r>
            <a:endParaRPr lang="en-GB" altLang="es-ES" dirty="0"/>
          </a:p>
        </p:txBody>
      </p:sp>
      <p:sp>
        <p:nvSpPr>
          <p:cNvPr id="21514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0.01</a:t>
            </a:r>
          </a:p>
        </p:txBody>
      </p:sp>
      <p:sp>
        <p:nvSpPr>
          <p:cNvPr id="21515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400"/>
              <a:t>Temperatura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25000</a:t>
            </a:r>
            <a:endParaRPr lang="en-GB" altLang="es-ES" dirty="0"/>
          </a:p>
        </p:txBody>
      </p:sp>
      <p:sp>
        <p:nvSpPr>
          <p:cNvPr id="21528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10000</a:t>
            </a:r>
            <a:endParaRPr lang="en-GB" altLang="es-ES" dirty="0"/>
          </a:p>
        </p:txBody>
      </p:sp>
      <p:sp>
        <p:nvSpPr>
          <p:cNvPr id="21529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7000</a:t>
            </a:r>
            <a:endParaRPr lang="en-GB" altLang="es-ES" dirty="0"/>
          </a:p>
        </p:txBody>
      </p:sp>
      <p:sp>
        <p:nvSpPr>
          <p:cNvPr id="21530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5000</a:t>
            </a:r>
            <a:endParaRPr lang="en-GB" altLang="es-ES" dirty="0"/>
          </a:p>
        </p:txBody>
      </p:sp>
      <p:sp>
        <p:nvSpPr>
          <p:cNvPr id="21531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3000</a:t>
            </a:r>
            <a:endParaRPr lang="en-GB" altLang="es-ES" dirty="0"/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787900" y="3141663"/>
            <a:ext cx="215900" cy="215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Sol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763713" y="3925888"/>
            <a:ext cx="446405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DBEEF4"/>
                </a:solidFill>
              </a:rPr>
              <a:t>El Sol ha </a:t>
            </a:r>
            <a:r>
              <a:rPr lang="en-GB" sz="1600" dirty="0" err="1">
                <a:solidFill>
                  <a:srgbClr val="DBEEF4"/>
                </a:solidFill>
              </a:rPr>
              <a:t>estado</a:t>
            </a:r>
            <a:r>
              <a:rPr lang="en-GB" sz="1600" dirty="0">
                <a:solidFill>
                  <a:srgbClr val="DBEEF4"/>
                </a:solidFill>
              </a:rPr>
              <a:t> en la </a:t>
            </a:r>
            <a:r>
              <a:rPr lang="en-GB" sz="1600" dirty="0" err="1">
                <a:solidFill>
                  <a:srgbClr val="DBEEF4"/>
                </a:solidFill>
              </a:rPr>
              <a:t>Secuencia</a:t>
            </a:r>
            <a:r>
              <a:rPr lang="en-GB" sz="1600" dirty="0">
                <a:solidFill>
                  <a:srgbClr val="DBEEF4"/>
                </a:solidFill>
              </a:rPr>
              <a:t> Principal </a:t>
            </a:r>
            <a:r>
              <a:rPr lang="en-GB" sz="1600" dirty="0" smtClean="0">
                <a:solidFill>
                  <a:srgbClr val="DBEEF4"/>
                </a:solidFill>
              </a:rPr>
              <a:t>miles de </a:t>
            </a:r>
            <a:r>
              <a:rPr lang="en-GB" sz="1600" dirty="0" err="1" smtClean="0">
                <a:solidFill>
                  <a:srgbClr val="DBEEF4"/>
                </a:solidFill>
              </a:rPr>
              <a:t>millones</a:t>
            </a:r>
            <a:r>
              <a:rPr lang="en-GB" sz="1600" dirty="0" smtClean="0">
                <a:solidFill>
                  <a:srgbClr val="DBEEF4"/>
                </a:solidFill>
              </a:rPr>
              <a:t> de </a:t>
            </a:r>
            <a:r>
              <a:rPr lang="en-GB" sz="1600" dirty="0" err="1">
                <a:solidFill>
                  <a:srgbClr val="DBEEF4"/>
                </a:solidFill>
              </a:rPr>
              <a:t>años</a:t>
            </a:r>
            <a:r>
              <a:rPr lang="en-GB" sz="1600" dirty="0">
                <a:solidFill>
                  <a:srgbClr val="DBEEF4"/>
                </a:solidFill>
              </a:rPr>
              <a:t> y </a:t>
            </a:r>
            <a:r>
              <a:rPr lang="en-GB" sz="1600" dirty="0" err="1">
                <a:solidFill>
                  <a:srgbClr val="DBEEF4"/>
                </a:solidFill>
              </a:rPr>
              <a:t>permanecerá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allí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 smtClean="0">
                <a:solidFill>
                  <a:srgbClr val="DBEEF4"/>
                </a:solidFill>
              </a:rPr>
              <a:t>otros</a:t>
            </a:r>
            <a:r>
              <a:rPr lang="en-GB" sz="1600" dirty="0" smtClean="0">
                <a:solidFill>
                  <a:srgbClr val="DBEEF4"/>
                </a:solidFill>
              </a:rPr>
              <a:t> miles de </a:t>
            </a:r>
            <a:r>
              <a:rPr lang="en-GB" sz="1600" dirty="0" err="1" smtClean="0">
                <a:solidFill>
                  <a:srgbClr val="DBEEF4"/>
                </a:solidFill>
              </a:rPr>
              <a:t>millones</a:t>
            </a:r>
            <a:r>
              <a:rPr lang="en-GB" sz="1600" dirty="0" smtClean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más</a:t>
            </a:r>
            <a:r>
              <a:rPr lang="en-GB" sz="1600" dirty="0">
                <a:solidFill>
                  <a:srgbClr val="DBEEF4"/>
                </a:solidFill>
              </a:rPr>
              <a:t>.</a:t>
            </a:r>
          </a:p>
          <a:p>
            <a:endParaRPr lang="en-GB" sz="800" dirty="0">
              <a:solidFill>
                <a:srgbClr val="DBEEF4"/>
              </a:solidFill>
            </a:endParaRPr>
          </a:p>
          <a:p>
            <a:r>
              <a:rPr lang="en-GB" sz="1600" dirty="0" err="1">
                <a:solidFill>
                  <a:srgbClr val="DBEEF4"/>
                </a:solidFill>
              </a:rPr>
              <a:t>Pero</a:t>
            </a:r>
            <a:r>
              <a:rPr lang="en-GB" sz="1600" dirty="0">
                <a:solidFill>
                  <a:srgbClr val="DBEEF4"/>
                </a:solidFill>
              </a:rPr>
              <a:t>, </a:t>
            </a:r>
            <a:r>
              <a:rPr lang="en-GB" sz="1600" dirty="0" err="1">
                <a:solidFill>
                  <a:srgbClr val="DBEEF4"/>
                </a:solidFill>
              </a:rPr>
              <a:t>eventualmente</a:t>
            </a:r>
            <a:r>
              <a:rPr lang="en-GB" sz="1600" dirty="0">
                <a:solidFill>
                  <a:srgbClr val="DBEEF4"/>
                </a:solidFill>
              </a:rPr>
              <a:t>, </a:t>
            </a:r>
            <a:r>
              <a:rPr lang="en-GB" sz="1600" dirty="0" err="1">
                <a:solidFill>
                  <a:srgbClr val="DBEEF4"/>
                </a:solidFill>
              </a:rPr>
              <a:t>crecerá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hasta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convertirse</a:t>
            </a:r>
            <a:r>
              <a:rPr lang="en-GB" sz="1600" dirty="0">
                <a:solidFill>
                  <a:srgbClr val="DBEEF4"/>
                </a:solidFill>
              </a:rPr>
              <a:t> en </a:t>
            </a:r>
            <a:r>
              <a:rPr lang="en-GB" sz="1600" dirty="0" err="1">
                <a:solidFill>
                  <a:srgbClr val="DBEEF4"/>
                </a:solidFill>
              </a:rPr>
              <a:t>uns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estrella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gigante</a:t>
            </a:r>
            <a:r>
              <a:rPr lang="en-GB" sz="1600" dirty="0">
                <a:solidFill>
                  <a:srgbClr val="DBEEF4"/>
                </a:solidFill>
              </a:rPr>
              <a:t>. Se </a:t>
            </a:r>
            <a:r>
              <a:rPr lang="en-GB" sz="1600" dirty="0" err="1">
                <a:solidFill>
                  <a:srgbClr val="DBEEF4"/>
                </a:solidFill>
              </a:rPr>
              <a:t>hará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cada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vez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más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luminoso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pero</a:t>
            </a:r>
            <a:r>
              <a:rPr lang="en-GB" sz="1600" dirty="0">
                <a:solidFill>
                  <a:srgbClr val="DBEEF4"/>
                </a:solidFill>
              </a:rPr>
              <a:t> a la </a:t>
            </a:r>
            <a:r>
              <a:rPr lang="en-GB" sz="1600" dirty="0" err="1">
                <a:solidFill>
                  <a:srgbClr val="DBEEF4"/>
                </a:solidFill>
              </a:rPr>
              <a:t>vez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más</a:t>
            </a:r>
            <a:r>
              <a:rPr lang="en-GB" sz="1600" dirty="0">
                <a:solidFill>
                  <a:srgbClr val="DBEEF4"/>
                </a:solidFill>
              </a:rPr>
              <a:t> </a:t>
            </a:r>
            <a:r>
              <a:rPr lang="en-GB" sz="1600" dirty="0" err="1">
                <a:solidFill>
                  <a:srgbClr val="DBEEF4"/>
                </a:solidFill>
              </a:rPr>
              <a:t>frío</a:t>
            </a:r>
            <a:r>
              <a:rPr lang="en-GB" sz="1600" dirty="0">
                <a:solidFill>
                  <a:srgbClr val="DBEEF4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9062 -0.12083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400"/>
              <a:t>Luminosidad (relativa al Sol)</a:t>
            </a:r>
          </a:p>
        </p:txBody>
      </p:sp>
      <p:sp>
        <p:nvSpPr>
          <p:cNvPr id="22535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1</a:t>
            </a:r>
          </a:p>
        </p:txBody>
      </p:sp>
      <p:sp>
        <p:nvSpPr>
          <p:cNvPr id="22536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100</a:t>
            </a:r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 dirty="0" smtClean="0"/>
              <a:t>10000</a:t>
            </a:r>
            <a:endParaRPr lang="en-GB" altLang="es-ES" dirty="0"/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0.01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400"/>
              <a:t>Temperatura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25000</a:t>
            </a:r>
            <a:endParaRPr lang="en-GB" altLang="es-ES" dirty="0"/>
          </a:p>
        </p:txBody>
      </p:sp>
      <p:sp>
        <p:nvSpPr>
          <p:cNvPr id="22552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10000</a:t>
            </a:r>
            <a:endParaRPr lang="en-GB" altLang="es-ES" dirty="0"/>
          </a:p>
        </p:txBody>
      </p:sp>
      <p:sp>
        <p:nvSpPr>
          <p:cNvPr id="22553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7000</a:t>
            </a:r>
            <a:endParaRPr lang="en-GB" altLang="es-ES" dirty="0"/>
          </a:p>
        </p:txBody>
      </p:sp>
      <p:sp>
        <p:nvSpPr>
          <p:cNvPr id="22554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5000</a:t>
            </a:r>
            <a:endParaRPr lang="en-GB" altLang="es-ES" dirty="0"/>
          </a:p>
        </p:txBody>
      </p:sp>
      <p:sp>
        <p:nvSpPr>
          <p:cNvPr id="22555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3000</a:t>
            </a:r>
            <a:endParaRPr lang="en-GB" altLang="es-ES" dirty="0"/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95963" y="2060575"/>
            <a:ext cx="7921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Sol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509713" y="3803650"/>
            <a:ext cx="40703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1600">
                <a:solidFill>
                  <a:srgbClr val="DBEEF4"/>
                </a:solidFill>
              </a:rPr>
              <a:t>En ese punto se habrá convertido en una </a:t>
            </a:r>
            <a:r>
              <a:rPr lang="en-GB" sz="1600" i="1">
                <a:solidFill>
                  <a:srgbClr val="FF0000"/>
                </a:solidFill>
              </a:rPr>
              <a:t>Gigante Roja</a:t>
            </a:r>
            <a:r>
              <a:rPr lang="en-GB" sz="1600">
                <a:solidFill>
                  <a:srgbClr val="DBEEF4"/>
                </a:solidFill>
              </a:rPr>
              <a:t>.</a:t>
            </a:r>
          </a:p>
          <a:p>
            <a:endParaRPr lang="en-GB" sz="1600">
              <a:solidFill>
                <a:srgbClr val="DBEEF4"/>
              </a:solidFill>
            </a:endParaRPr>
          </a:p>
          <a:p>
            <a:r>
              <a:rPr lang="en-GB" sz="1600">
                <a:solidFill>
                  <a:srgbClr val="DBEEF4"/>
                </a:solidFill>
              </a:rPr>
              <a:t>Con el tiempo se hará cada vez más caliente y algo más brillante y pasará a ser, durante un breve período de tiempo, una </a:t>
            </a:r>
            <a:r>
              <a:rPr lang="en-GB" sz="1600" i="1">
                <a:solidFill>
                  <a:srgbClr val="93CDDD"/>
                </a:solidFill>
              </a:rPr>
              <a:t>Gigante Azul</a:t>
            </a:r>
            <a:r>
              <a:rPr lang="en-GB" sz="1600" i="1">
                <a:solidFill>
                  <a:srgbClr val="DBEEF4"/>
                </a:solidFill>
              </a:rPr>
              <a:t>. </a:t>
            </a:r>
          </a:p>
        </p:txBody>
      </p:sp>
      <p:sp>
        <p:nvSpPr>
          <p:cNvPr id="106" name="Oval 105"/>
          <p:cNvSpPr/>
          <p:nvPr/>
        </p:nvSpPr>
        <p:spPr>
          <a:xfrm>
            <a:off x="5543550" y="2276475"/>
            <a:ext cx="323850" cy="323850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86 -0.03148 " pathEditMode="relative" ptsTypes="AA">
                                      <p:cBhvr>
                                        <p:cTn id="1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  <p:bldP spid="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400"/>
              <a:t>Luminosidad (relativa al Sol)</a:t>
            </a:r>
          </a:p>
        </p:txBody>
      </p:sp>
      <p:sp>
        <p:nvSpPr>
          <p:cNvPr id="23559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1</a:t>
            </a:r>
          </a:p>
        </p:txBody>
      </p:sp>
      <p:sp>
        <p:nvSpPr>
          <p:cNvPr id="23560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100</a:t>
            </a:r>
          </a:p>
        </p:txBody>
      </p:sp>
      <p:sp>
        <p:nvSpPr>
          <p:cNvPr id="23561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 dirty="0" smtClean="0"/>
              <a:t>10000</a:t>
            </a:r>
            <a:endParaRPr lang="en-GB" altLang="es-ES" dirty="0"/>
          </a:p>
        </p:txBody>
      </p:sp>
      <p:sp>
        <p:nvSpPr>
          <p:cNvPr id="23562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0.01</a:t>
            </a:r>
          </a:p>
        </p:txBody>
      </p:sp>
      <p:sp>
        <p:nvSpPr>
          <p:cNvPr id="23563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s-ES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9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400"/>
              <a:t>Temperatura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5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25000</a:t>
            </a:r>
            <a:endParaRPr lang="en-GB" altLang="es-ES" dirty="0"/>
          </a:p>
        </p:txBody>
      </p:sp>
      <p:sp>
        <p:nvSpPr>
          <p:cNvPr id="23576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10000</a:t>
            </a:r>
            <a:endParaRPr lang="en-GB" altLang="es-ES" dirty="0"/>
          </a:p>
        </p:txBody>
      </p:sp>
      <p:sp>
        <p:nvSpPr>
          <p:cNvPr id="23577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7000</a:t>
            </a:r>
            <a:endParaRPr lang="en-GB" altLang="es-ES" dirty="0"/>
          </a:p>
        </p:txBody>
      </p:sp>
      <p:sp>
        <p:nvSpPr>
          <p:cNvPr id="23578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5000</a:t>
            </a:r>
            <a:endParaRPr lang="en-GB" altLang="es-ES" dirty="0"/>
          </a:p>
        </p:txBody>
      </p:sp>
      <p:sp>
        <p:nvSpPr>
          <p:cNvPr id="23579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dirty="0" smtClean="0"/>
              <a:t>3000</a:t>
            </a:r>
            <a:endParaRPr lang="en-GB" altLang="es-ES" dirty="0"/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51275" y="1793875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Sol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339975" y="3933825"/>
            <a:ext cx="475297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1600">
                <a:solidFill>
                  <a:srgbClr val="DBEEF4"/>
                </a:solidFill>
              </a:rPr>
              <a:t>Finalmente la fusión nuclear en el núcleo </a:t>
            </a:r>
          </a:p>
          <a:p>
            <a:r>
              <a:rPr lang="en-GB" sz="1600">
                <a:solidFill>
                  <a:srgbClr val="DBEEF4"/>
                </a:solidFill>
              </a:rPr>
              <a:t>cesará.</a:t>
            </a:r>
          </a:p>
          <a:p>
            <a:endParaRPr lang="en-GB" sz="1200">
              <a:solidFill>
                <a:srgbClr val="DBEEF4"/>
              </a:solidFill>
            </a:endParaRPr>
          </a:p>
          <a:p>
            <a:r>
              <a:rPr lang="en-GB" sz="1600">
                <a:solidFill>
                  <a:srgbClr val="DBEEF4"/>
                </a:solidFill>
              </a:rPr>
              <a:t>El Sol se convertirá en una </a:t>
            </a:r>
            <a:r>
              <a:rPr lang="en-GB" sz="1600" i="1">
                <a:solidFill>
                  <a:srgbClr val="DBEEF4"/>
                </a:solidFill>
              </a:rPr>
              <a:t>Enana Blanca</a:t>
            </a:r>
            <a:r>
              <a:rPr lang="en-GB" sz="1600">
                <a:solidFill>
                  <a:srgbClr val="DBEEF4"/>
                </a:solidFill>
              </a:rPr>
              <a:t>, muchísimo menos luminosa de lo que es ahora pero con una temperatura superficial mayor. </a:t>
            </a:r>
          </a:p>
        </p:txBody>
      </p:sp>
      <p:sp>
        <p:nvSpPr>
          <p:cNvPr id="80" name="Oval 79"/>
          <p:cNvSpPr/>
          <p:nvPr/>
        </p:nvSpPr>
        <p:spPr>
          <a:xfrm>
            <a:off x="3671888" y="2060575"/>
            <a:ext cx="323850" cy="32385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C -0.04166 -0.0037 -0.08315 -0.0074 -0.12361 0.00556 C -0.16406 0.01852 -0.22413 0.03496 -0.24305 0.07778 C -0.26197 0.12061 -0.2526 0.21274 -0.23749 0.26297 C -0.22239 0.3132 -0.18767 0.3463 -0.15277 0.37963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8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  <p:bldP spid="80" grpId="0" animBg="1"/>
      <p:bldP spid="8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22313" y="1557338"/>
            <a:ext cx="7772400" cy="1362075"/>
          </a:xfrm>
        </p:spPr>
        <p:txBody>
          <a:bodyPr/>
          <a:lstStyle/>
          <a:p>
            <a:pPr eaLnBrk="1" hangingPunct="1"/>
            <a:r>
              <a:rPr lang="en-GB" altLang="es-ES" smtClean="0"/>
              <a:t>Una Estrella en Una Caja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450137" cy="1079500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Llegado a este punto,  ejecuta el programa “</a:t>
            </a:r>
            <a:r>
              <a:rPr lang="es-ES" altLang="es-ES" i="1" dirty="0" smtClean="0"/>
              <a:t>Una Estrella en Una Caja</a:t>
            </a:r>
            <a:r>
              <a:rPr lang="es-ES" altLang="es-ES" dirty="0" smtClean="0"/>
              <a:t>” para estudiar el diagrama de </a:t>
            </a:r>
            <a:r>
              <a:rPr lang="es-ES" altLang="es-ES" dirty="0" err="1" smtClean="0"/>
              <a:t>Hertzsprung</a:t>
            </a:r>
            <a:r>
              <a:rPr lang="es-ES" altLang="es-ES" dirty="0" smtClean="0"/>
              <a:t>-Russell para estrellas con diferentes masas. </a:t>
            </a:r>
          </a:p>
          <a:p>
            <a:pPr eaLnBrk="1" hangingPunct="1"/>
            <a:endParaRPr lang="en-GB" altLang="es-ES" dirty="0" smtClean="0"/>
          </a:p>
          <a:p>
            <a:pPr eaLnBrk="1" hangingPunct="1"/>
            <a:r>
              <a:rPr lang="en-GB" altLang="es-ES" b="1" dirty="0" err="1" smtClean="0"/>
              <a:t>Nivel</a:t>
            </a:r>
            <a:r>
              <a:rPr lang="en-GB" altLang="es-ES" b="1" dirty="0" smtClean="0"/>
              <a:t>: </a:t>
            </a:r>
            <a:r>
              <a:rPr lang="en-GB" altLang="es-ES" b="1" dirty="0" err="1" smtClean="0"/>
              <a:t>Principiante</a:t>
            </a:r>
            <a:r>
              <a:rPr lang="en-GB" altLang="es-ES" dirty="0" smtClean="0"/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722313" y="1557338"/>
            <a:ext cx="7772400" cy="1362075"/>
          </a:xfrm>
        </p:spPr>
        <p:txBody>
          <a:bodyPr/>
          <a:lstStyle/>
          <a:p>
            <a:pPr eaLnBrk="1" hangingPunct="1"/>
            <a:r>
              <a:rPr lang="en-GB" altLang="es-ES" smtClean="0"/>
              <a:t>Fusión Nuclear</a:t>
            </a:r>
          </a:p>
        </p:txBody>
      </p:sp>
      <p:sp>
        <p:nvSpPr>
          <p:cNvPr id="25603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772400" cy="1500187"/>
          </a:xfrm>
        </p:spPr>
        <p:txBody>
          <a:bodyPr/>
          <a:lstStyle/>
          <a:p>
            <a:pPr eaLnBrk="1" hangingPunct="1"/>
            <a:r>
              <a:rPr lang="en-GB" altLang="es-ES" smtClean="0"/>
              <a:t>Este proceso se desarrolla en el centro de la estrella. </a:t>
            </a:r>
          </a:p>
          <a:p>
            <a:pPr eaLnBrk="1" hangingPunct="1"/>
            <a:endParaRPr lang="en-GB" altLang="es-ES" smtClean="0"/>
          </a:p>
          <a:p>
            <a:pPr eaLnBrk="1" hangingPunct="1"/>
            <a:r>
              <a:rPr lang="en-GB" altLang="es-ES" b="1" smtClean="0"/>
              <a:t>Nivel: Intermedio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Fusión Nuclear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en-GB" altLang="es-ES" sz="3000" smtClean="0"/>
              <a:t>La Luminosidad de una estrella es alimentada por la fusión nuclear que tiene lugar en su núcleo. </a:t>
            </a:r>
          </a:p>
          <a:p>
            <a:pPr lvl="1" eaLnBrk="1" hangingPunct="1"/>
            <a:r>
              <a:rPr lang="en-GB" altLang="es-ES" sz="2600" smtClean="0"/>
              <a:t>La Temperatura y Densidad son suficientemente altas para permitir la fusión nuclear.</a:t>
            </a:r>
          </a:p>
          <a:p>
            <a:pPr lvl="1" eaLnBrk="1" hangingPunct="1"/>
            <a:r>
              <a:rPr lang="en-GB" altLang="es-ES" sz="2600" smtClean="0"/>
              <a:t>Las estrellas están compuestas principalmente de hidrógeno, con pequeñas cantidades de helio. </a:t>
            </a:r>
          </a:p>
          <a:p>
            <a:pPr lvl="1" eaLnBrk="1" hangingPunct="1"/>
            <a:r>
              <a:rPr lang="en-GB" altLang="es-ES" sz="2600" smtClean="0"/>
              <a:t>Están tan calientes que los electrones son arrancados de los núcleos atómicos. </a:t>
            </a:r>
          </a:p>
          <a:p>
            <a:pPr lvl="1" eaLnBrk="1" hangingPunct="1"/>
            <a:r>
              <a:rPr lang="en-GB" altLang="es-ES" sz="2600" smtClean="0"/>
              <a:t>Este gas ionizado se denomina</a:t>
            </a:r>
            <a:r>
              <a:rPr lang="en-GB" altLang="es-ES" sz="2600" i="1" smtClean="0"/>
              <a:t> plasma</a:t>
            </a:r>
            <a:r>
              <a:rPr lang="en-GB" altLang="es-ES" sz="260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La cadena protón-protón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eaLnBrk="1" hangingPunct="1"/>
            <a:r>
              <a:rPr lang="en-GB" altLang="es-ES" sz="3000" smtClean="0"/>
              <a:t>A temperaturas por encima de 4 millones  Kelvin, los núcleos de hidrógeno se fusionan en helio.</a:t>
            </a:r>
          </a:p>
          <a:p>
            <a:pPr eaLnBrk="1" hangingPunct="1"/>
            <a:endParaRPr lang="en-GB" altLang="es-ES" smtClean="0"/>
          </a:p>
          <a:p>
            <a:pPr eaLnBrk="1" hangingPunct="1">
              <a:buFont typeface="Arial" charset="0"/>
              <a:buNone/>
            </a:pPr>
            <a:endParaRPr lang="en-GB" altLang="es-ES" smtClean="0"/>
          </a:p>
        </p:txBody>
      </p:sp>
      <p:pic>
        <p:nvPicPr>
          <p:cNvPr id="27652" name="Picture 3" descr="E:\Schools\StarInABox\pp-ch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713" y="2636912"/>
            <a:ext cx="5362575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dirty="0" smtClean="0"/>
              <a:t>El </a:t>
            </a:r>
            <a:r>
              <a:rPr lang="en-GB" altLang="es-ES" b="1" dirty="0" err="1" smtClean="0"/>
              <a:t>ciclo</a:t>
            </a:r>
            <a:r>
              <a:rPr lang="en-GB" altLang="es-ES" b="1" dirty="0" smtClean="0"/>
              <a:t> CNO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3109" y="2104678"/>
            <a:ext cx="4906963" cy="3484562"/>
          </a:xfrm>
        </p:spPr>
        <p:txBody>
          <a:bodyPr/>
          <a:lstStyle/>
          <a:p>
            <a:pPr eaLnBrk="1" hangingPunct="1"/>
            <a:r>
              <a:rPr lang="en-GB" altLang="es-ES" sz="2800" dirty="0" smtClean="0"/>
              <a:t>A </a:t>
            </a:r>
            <a:r>
              <a:rPr lang="en-GB" altLang="es-ES" sz="2800" dirty="0" err="1" smtClean="0"/>
              <a:t>temperaturas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por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encima</a:t>
            </a:r>
            <a:r>
              <a:rPr lang="en-GB" altLang="es-ES" sz="2800" dirty="0" smtClean="0"/>
              <a:t> de 17 </a:t>
            </a:r>
            <a:r>
              <a:rPr lang="en-GB" altLang="es-ES" sz="2800" dirty="0" err="1" smtClean="0"/>
              <a:t>millones</a:t>
            </a:r>
            <a:r>
              <a:rPr lang="en-GB" altLang="es-ES" sz="2800" dirty="0" smtClean="0"/>
              <a:t> Kelvin la </a:t>
            </a:r>
            <a:r>
              <a:rPr lang="en-GB" altLang="es-ES" sz="2800" dirty="0" err="1" smtClean="0"/>
              <a:t>estrella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puede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usar</a:t>
            </a:r>
            <a:r>
              <a:rPr lang="en-GB" altLang="es-ES" sz="2800" dirty="0" smtClean="0"/>
              <a:t> el </a:t>
            </a:r>
            <a:r>
              <a:rPr lang="en-GB" altLang="es-ES" sz="2800" dirty="0" err="1" smtClean="0"/>
              <a:t>carbono</a:t>
            </a:r>
            <a:r>
              <a:rPr lang="en-GB" altLang="es-ES" sz="2800" dirty="0" smtClean="0"/>
              <a:t>, </a:t>
            </a:r>
            <a:r>
              <a:rPr lang="en-GB" altLang="es-ES" sz="2800" dirty="0" err="1" smtClean="0"/>
              <a:t>nitrógeno</a:t>
            </a:r>
            <a:r>
              <a:rPr lang="en-GB" altLang="es-ES" sz="2800" dirty="0" smtClean="0"/>
              <a:t> y </a:t>
            </a:r>
          </a:p>
          <a:p>
            <a:pPr eaLnBrk="1" hangingPunct="1">
              <a:buNone/>
            </a:pPr>
            <a:r>
              <a:rPr lang="en-GB" altLang="es-ES" sz="2800" dirty="0" smtClean="0"/>
              <a:t>     </a:t>
            </a:r>
            <a:r>
              <a:rPr lang="en-GB" altLang="es-ES" sz="2800" dirty="0" err="1" smtClean="0"/>
              <a:t>oxígeno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para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ayudar</a:t>
            </a:r>
            <a:r>
              <a:rPr lang="en-GB" altLang="es-ES" sz="2800" dirty="0" smtClean="0"/>
              <a:t> a </a:t>
            </a:r>
            <a:r>
              <a:rPr lang="en-GB" altLang="es-ES" sz="2800" dirty="0" err="1" smtClean="0"/>
              <a:t>convertir</a:t>
            </a:r>
            <a:r>
              <a:rPr lang="en-GB" altLang="es-ES" sz="2800" dirty="0" smtClean="0"/>
              <a:t> el </a:t>
            </a:r>
            <a:r>
              <a:rPr lang="en-GB" altLang="es-ES" sz="2800" dirty="0" err="1" smtClean="0"/>
              <a:t>hidrógeno</a:t>
            </a:r>
            <a:r>
              <a:rPr lang="en-GB" altLang="es-ES" sz="2800" dirty="0" smtClean="0"/>
              <a:t> en </a:t>
            </a:r>
            <a:r>
              <a:rPr lang="en-GB" altLang="es-ES" sz="2800" dirty="0" err="1" smtClean="0"/>
              <a:t>helio</a:t>
            </a:r>
            <a:r>
              <a:rPr lang="en-GB" altLang="es-ES" sz="2800" dirty="0" smtClean="0"/>
              <a:t>. </a:t>
            </a:r>
          </a:p>
        </p:txBody>
      </p:sp>
      <p:pic>
        <p:nvPicPr>
          <p:cNvPr id="28676" name="Picture 3" descr="E:\Schools\StarInABox\CNO_Cy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9403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Cuando el hidrógeno se agota…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La </a:t>
            </a:r>
            <a:r>
              <a:rPr lang="en-GB" sz="2600" dirty="0" err="1" smtClean="0"/>
              <a:t>estrella</a:t>
            </a:r>
            <a:r>
              <a:rPr lang="en-GB" sz="2600" dirty="0" smtClean="0"/>
              <a:t> </a:t>
            </a:r>
            <a:r>
              <a:rPr lang="en-GB" sz="2600" dirty="0" err="1" smtClean="0"/>
              <a:t>mantiene</a:t>
            </a:r>
            <a:r>
              <a:rPr lang="en-GB" sz="2600" dirty="0" smtClean="0"/>
              <a:t> un </a:t>
            </a:r>
            <a:r>
              <a:rPr lang="en-GB" sz="2600" dirty="0" err="1" smtClean="0"/>
              <a:t>delicado</a:t>
            </a:r>
            <a:r>
              <a:rPr lang="en-GB" sz="2600" dirty="0" smtClean="0"/>
              <a:t> </a:t>
            </a:r>
            <a:r>
              <a:rPr lang="en-GB" sz="2600" dirty="0" err="1" smtClean="0"/>
              <a:t>equilibrio</a:t>
            </a:r>
            <a:r>
              <a:rPr lang="en-GB" sz="2600" dirty="0" smtClean="0"/>
              <a:t> entre la </a:t>
            </a:r>
            <a:r>
              <a:rPr lang="en-GB" sz="2600" dirty="0" err="1" smtClean="0"/>
              <a:t>fuerza</a:t>
            </a:r>
            <a:r>
              <a:rPr lang="en-GB" sz="2600" dirty="0" smtClean="0"/>
              <a:t> de </a:t>
            </a:r>
            <a:r>
              <a:rPr lang="en-GB" sz="2600" dirty="0" err="1" smtClean="0"/>
              <a:t>gravedad</a:t>
            </a:r>
            <a:r>
              <a:rPr lang="en-GB" sz="2600" dirty="0" smtClean="0"/>
              <a:t>, </a:t>
            </a:r>
            <a:r>
              <a:rPr lang="en-GB" sz="2600" dirty="0" err="1" smtClean="0"/>
              <a:t>que</a:t>
            </a:r>
            <a:r>
              <a:rPr lang="en-GB" sz="2600" dirty="0" smtClean="0"/>
              <a:t> </a:t>
            </a:r>
            <a:r>
              <a:rPr lang="en-GB" sz="2600" dirty="0" err="1" smtClean="0"/>
              <a:t>trata</a:t>
            </a:r>
            <a:r>
              <a:rPr lang="en-GB" sz="2600" dirty="0" smtClean="0"/>
              <a:t> de </a:t>
            </a:r>
            <a:r>
              <a:rPr lang="en-GB" sz="2600" dirty="0" err="1" smtClean="0"/>
              <a:t>colapsarla</a:t>
            </a:r>
            <a:r>
              <a:rPr lang="en-GB" sz="2600" dirty="0" smtClean="0"/>
              <a:t> y la </a:t>
            </a:r>
            <a:r>
              <a:rPr lang="en-GB" sz="2600" dirty="0" err="1" smtClean="0"/>
              <a:t>radiación</a:t>
            </a:r>
            <a:r>
              <a:rPr lang="en-GB" sz="2600" dirty="0" smtClean="0"/>
              <a:t> </a:t>
            </a:r>
            <a:r>
              <a:rPr lang="en-GB" sz="2600" dirty="0" err="1" smtClean="0"/>
              <a:t>emitida</a:t>
            </a:r>
            <a:r>
              <a:rPr lang="en-GB" sz="2600" dirty="0" smtClean="0"/>
              <a:t> </a:t>
            </a:r>
            <a:r>
              <a:rPr lang="en-GB" sz="2600" dirty="0" err="1" smtClean="0"/>
              <a:t>por</a:t>
            </a:r>
            <a:r>
              <a:rPr lang="en-GB" sz="2600" dirty="0" smtClean="0"/>
              <a:t> </a:t>
            </a:r>
            <a:r>
              <a:rPr lang="en-GB" sz="2600" dirty="0" err="1" smtClean="0"/>
              <a:t>las</a:t>
            </a:r>
            <a:r>
              <a:rPr lang="en-GB" sz="2600" dirty="0" smtClean="0"/>
              <a:t> </a:t>
            </a:r>
            <a:r>
              <a:rPr lang="en-GB" sz="2600" dirty="0" err="1" smtClean="0"/>
              <a:t>reacciones</a:t>
            </a:r>
            <a:r>
              <a:rPr lang="en-GB" sz="2600" dirty="0" smtClean="0"/>
              <a:t> </a:t>
            </a:r>
            <a:r>
              <a:rPr lang="en-GB" sz="2600" dirty="0" err="1" smtClean="0"/>
              <a:t>nucleares</a:t>
            </a:r>
            <a:r>
              <a:rPr lang="en-GB" sz="2600" dirty="0" smtClean="0"/>
              <a:t> </a:t>
            </a:r>
            <a:r>
              <a:rPr lang="en-GB" sz="2600" dirty="0" err="1" smtClean="0"/>
              <a:t>que</a:t>
            </a:r>
            <a:r>
              <a:rPr lang="en-GB" sz="2600" dirty="0" smtClean="0"/>
              <a:t> </a:t>
            </a:r>
            <a:r>
              <a:rPr lang="en-GB" sz="2600" dirty="0" err="1" smtClean="0"/>
              <a:t>suceden</a:t>
            </a:r>
            <a:r>
              <a:rPr lang="en-GB" sz="2600" dirty="0" smtClean="0"/>
              <a:t> en </a:t>
            </a:r>
            <a:r>
              <a:rPr lang="en-GB" sz="2600" dirty="0" err="1" smtClean="0"/>
              <a:t>su</a:t>
            </a:r>
            <a:r>
              <a:rPr lang="en-GB" sz="2600" dirty="0" smtClean="0"/>
              <a:t> interior y </a:t>
            </a:r>
            <a:r>
              <a:rPr lang="en-GB" sz="2600" dirty="0" err="1" smtClean="0"/>
              <a:t>que</a:t>
            </a:r>
            <a:r>
              <a:rPr lang="en-GB" sz="2600" dirty="0" smtClean="0"/>
              <a:t> la </a:t>
            </a:r>
            <a:r>
              <a:rPr lang="en-GB" sz="2600" dirty="0" err="1" smtClean="0"/>
              <a:t>expanden</a:t>
            </a:r>
            <a:r>
              <a:rPr lang="en-GB" sz="2600" dirty="0" smtClean="0"/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Al </a:t>
            </a:r>
            <a:r>
              <a:rPr lang="en-GB" sz="2600" dirty="0" err="1" smtClean="0"/>
              <a:t>ir</a:t>
            </a:r>
            <a:r>
              <a:rPr lang="en-GB" sz="2600" dirty="0" smtClean="0"/>
              <a:t> </a:t>
            </a:r>
            <a:r>
              <a:rPr lang="en-GB" sz="2600" dirty="0" err="1" smtClean="0"/>
              <a:t>acabándose</a:t>
            </a:r>
            <a:r>
              <a:rPr lang="en-GB" sz="2600" dirty="0" smtClean="0"/>
              <a:t> el </a:t>
            </a:r>
            <a:r>
              <a:rPr lang="en-GB" sz="2600" dirty="0" err="1" smtClean="0"/>
              <a:t>hidrógeno</a:t>
            </a:r>
            <a:r>
              <a:rPr lang="en-GB" sz="2600" dirty="0" smtClean="0"/>
              <a:t>, la </a:t>
            </a:r>
            <a:r>
              <a:rPr lang="en-GB" sz="2600" dirty="0" err="1" smtClean="0"/>
              <a:t>energía</a:t>
            </a:r>
            <a:r>
              <a:rPr lang="en-GB" sz="2600" dirty="0" smtClean="0"/>
              <a:t> </a:t>
            </a:r>
            <a:r>
              <a:rPr lang="en-GB" sz="2600" dirty="0" err="1" smtClean="0"/>
              <a:t>desprendida</a:t>
            </a:r>
            <a:r>
              <a:rPr lang="en-GB" sz="2600" dirty="0" smtClean="0"/>
              <a:t> </a:t>
            </a:r>
            <a:r>
              <a:rPr lang="en-GB" sz="2600" dirty="0" err="1" smtClean="0"/>
              <a:t>por</a:t>
            </a:r>
            <a:r>
              <a:rPr lang="en-GB" sz="2600" dirty="0" smtClean="0"/>
              <a:t> la </a:t>
            </a:r>
            <a:r>
              <a:rPr lang="en-GB" sz="2600" dirty="0" err="1" smtClean="0"/>
              <a:t>fusión</a:t>
            </a:r>
            <a:r>
              <a:rPr lang="en-GB" sz="2600" dirty="0" smtClean="0"/>
              <a:t> </a:t>
            </a:r>
            <a:r>
              <a:rPr lang="en-GB" sz="2600" dirty="0" err="1" smtClean="0"/>
              <a:t>disminuye</a:t>
            </a:r>
            <a:r>
              <a:rPr lang="en-GB" sz="2600" dirty="0" smtClean="0"/>
              <a:t>, y la </a:t>
            </a:r>
            <a:r>
              <a:rPr lang="en-GB" sz="2600" dirty="0" err="1" smtClean="0"/>
              <a:t>gravedad</a:t>
            </a:r>
            <a:r>
              <a:rPr lang="en-GB" sz="2600" dirty="0" smtClean="0"/>
              <a:t> </a:t>
            </a:r>
            <a:r>
              <a:rPr lang="en-GB" sz="2600" dirty="0" err="1" smtClean="0"/>
              <a:t>hace</a:t>
            </a:r>
            <a:r>
              <a:rPr lang="en-GB" sz="2600" dirty="0" smtClean="0"/>
              <a:t> </a:t>
            </a:r>
            <a:r>
              <a:rPr lang="en-GB" sz="2600" dirty="0" err="1" smtClean="0"/>
              <a:t>que</a:t>
            </a:r>
            <a:r>
              <a:rPr lang="en-GB" sz="2600" dirty="0" smtClean="0"/>
              <a:t> la </a:t>
            </a:r>
            <a:r>
              <a:rPr lang="en-GB" sz="2600" dirty="0" err="1" smtClean="0"/>
              <a:t>estrella</a:t>
            </a:r>
            <a:r>
              <a:rPr lang="en-GB" sz="2600" dirty="0" smtClean="0"/>
              <a:t> </a:t>
            </a:r>
            <a:r>
              <a:rPr lang="en-GB" sz="2600" dirty="0" err="1" smtClean="0"/>
              <a:t>colapse</a:t>
            </a:r>
            <a:r>
              <a:rPr lang="en-GB" sz="2600" dirty="0" smtClean="0"/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Si la </a:t>
            </a:r>
            <a:r>
              <a:rPr lang="en-GB" sz="2600" dirty="0" err="1" smtClean="0"/>
              <a:t>estrella</a:t>
            </a:r>
            <a:r>
              <a:rPr lang="en-GB" sz="2600" dirty="0" smtClean="0"/>
              <a:t> </a:t>
            </a:r>
            <a:r>
              <a:rPr lang="en-GB" sz="2600" dirty="0" err="1" smtClean="0"/>
              <a:t>es</a:t>
            </a:r>
            <a:r>
              <a:rPr lang="en-GB" sz="2600" dirty="0" smtClean="0"/>
              <a:t> lo </a:t>
            </a:r>
            <a:r>
              <a:rPr lang="en-GB" sz="2600" dirty="0" err="1" smtClean="0"/>
              <a:t>suficientemente</a:t>
            </a:r>
            <a:r>
              <a:rPr lang="en-GB" sz="2600" dirty="0" smtClean="0"/>
              <a:t> </a:t>
            </a:r>
            <a:r>
              <a:rPr lang="en-GB" sz="2600" dirty="0" err="1" smtClean="0"/>
              <a:t>masiva</a:t>
            </a:r>
            <a:r>
              <a:rPr lang="en-GB" sz="2600" dirty="0" smtClean="0"/>
              <a:t>, </a:t>
            </a:r>
            <a:r>
              <a:rPr lang="en-GB" sz="2600" dirty="0" err="1" smtClean="0"/>
              <a:t>durante</a:t>
            </a:r>
            <a:r>
              <a:rPr lang="en-GB" sz="2600" dirty="0" smtClean="0"/>
              <a:t> el </a:t>
            </a:r>
            <a:r>
              <a:rPr lang="en-GB" sz="2600" dirty="0" err="1" smtClean="0"/>
              <a:t>colapso</a:t>
            </a:r>
            <a:r>
              <a:rPr lang="en-GB" sz="2600" dirty="0" smtClean="0"/>
              <a:t> la </a:t>
            </a:r>
            <a:r>
              <a:rPr lang="en-GB" sz="2600" dirty="0" err="1" smtClean="0"/>
              <a:t>temperatura</a:t>
            </a:r>
            <a:r>
              <a:rPr lang="en-GB" sz="2600" dirty="0" smtClean="0"/>
              <a:t> de </a:t>
            </a:r>
            <a:r>
              <a:rPr lang="en-GB" sz="2600" dirty="0" err="1" smtClean="0"/>
              <a:t>su</a:t>
            </a:r>
            <a:r>
              <a:rPr lang="en-GB" sz="2600" dirty="0" smtClean="0"/>
              <a:t> </a:t>
            </a:r>
            <a:r>
              <a:rPr lang="en-GB" sz="2600" dirty="0" err="1" smtClean="0"/>
              <a:t>núcleo</a:t>
            </a:r>
            <a:r>
              <a:rPr lang="en-GB" sz="2600" dirty="0" smtClean="0"/>
              <a:t> se </a:t>
            </a:r>
            <a:r>
              <a:rPr lang="en-GB" sz="2600" dirty="0" err="1" smtClean="0"/>
              <a:t>incrementará</a:t>
            </a:r>
            <a:r>
              <a:rPr lang="en-GB" sz="2600" dirty="0" smtClean="0"/>
              <a:t> hasta </a:t>
            </a:r>
            <a:r>
              <a:rPr lang="en-GB" sz="2600" dirty="0" err="1" smtClean="0"/>
              <a:t>que</a:t>
            </a:r>
            <a:r>
              <a:rPr lang="en-GB" sz="2600" dirty="0" smtClean="0"/>
              <a:t> </a:t>
            </a:r>
            <a:r>
              <a:rPr lang="en-GB" sz="2600" dirty="0" err="1" smtClean="0"/>
              <a:t>pueda</a:t>
            </a:r>
            <a:r>
              <a:rPr lang="en-GB" sz="2600" dirty="0" smtClean="0"/>
              <a:t> </a:t>
            </a:r>
            <a:r>
              <a:rPr lang="en-GB" sz="2600" dirty="0" err="1" smtClean="0"/>
              <a:t>darse</a:t>
            </a:r>
            <a:r>
              <a:rPr lang="en-GB" sz="2600" dirty="0" smtClean="0"/>
              <a:t> la </a:t>
            </a:r>
            <a:r>
              <a:rPr lang="en-GB" sz="2600" dirty="0" err="1" smtClean="0"/>
              <a:t>fusión</a:t>
            </a:r>
            <a:r>
              <a:rPr lang="en-GB" sz="2600" dirty="0" smtClean="0"/>
              <a:t> del </a:t>
            </a:r>
            <a:r>
              <a:rPr lang="en-GB" sz="2600" dirty="0" err="1" smtClean="0"/>
              <a:t>helio</a:t>
            </a:r>
            <a:r>
              <a:rPr lang="en-GB" sz="2600" dirty="0" smtClean="0"/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Combustión del helio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1612900"/>
          </a:xfrm>
        </p:spPr>
        <p:txBody>
          <a:bodyPr/>
          <a:lstStyle/>
          <a:p>
            <a:pPr eaLnBrk="1" hangingPunct="1"/>
            <a:r>
              <a:rPr lang="en-GB" altLang="es-ES" sz="2800" smtClean="0"/>
              <a:t>A temperaturas por encima de los 100 millones Kelvin el helio se puede fusionar para convertirse en carbono. Esta reacción es conocida como “</a:t>
            </a:r>
            <a:r>
              <a:rPr lang="en-GB" altLang="es-ES" sz="2800" i="1" smtClean="0"/>
              <a:t>El Proceso Triple-Alfa</a:t>
            </a:r>
            <a:r>
              <a:rPr lang="en-GB" altLang="es-ES" sz="2800" smtClean="0"/>
              <a:t>” </a:t>
            </a:r>
          </a:p>
        </p:txBody>
      </p:sp>
      <p:pic>
        <p:nvPicPr>
          <p:cNvPr id="30724" name="Picture 2" descr="E:\Schools\StarInABox\Triple-Alpha_Proc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213100"/>
            <a:ext cx="56165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722313" y="1557338"/>
            <a:ext cx="7772400" cy="1362075"/>
          </a:xfrm>
        </p:spPr>
        <p:txBody>
          <a:bodyPr/>
          <a:lstStyle/>
          <a:p>
            <a:pPr eaLnBrk="1" hangingPunct="1"/>
            <a:r>
              <a:rPr lang="en-GB" altLang="es-ES" smtClean="0"/>
              <a:t>Introducción</a:t>
            </a:r>
          </a:p>
        </p:txBody>
      </p:sp>
      <p:sp>
        <p:nvSpPr>
          <p:cNvPr id="5123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953375" cy="1500187"/>
          </a:xfrm>
        </p:spPr>
        <p:txBody>
          <a:bodyPr/>
          <a:lstStyle/>
          <a:p>
            <a:pPr eaLnBrk="1" hangingPunct="1"/>
            <a:r>
              <a:rPr lang="en-GB" altLang="es-ES" dirty="0" err="1" smtClean="0"/>
              <a:t>Conocimientos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básicos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sobre</a:t>
            </a:r>
            <a:r>
              <a:rPr lang="en-GB" altLang="es-ES" dirty="0" smtClean="0"/>
              <a:t> lo </a:t>
            </a:r>
            <a:r>
              <a:rPr lang="en-GB" altLang="es-ES" dirty="0" err="1" smtClean="0"/>
              <a:t>que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una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estrella</a:t>
            </a:r>
            <a:r>
              <a:rPr lang="en-GB" altLang="es-ES" dirty="0" smtClean="0"/>
              <a:t> y </a:t>
            </a:r>
            <a:r>
              <a:rPr lang="en-GB" altLang="es-ES" dirty="0" err="1" smtClean="0"/>
              <a:t>cómo</a:t>
            </a:r>
            <a:r>
              <a:rPr lang="en-GB" altLang="es-ES" dirty="0" smtClean="0"/>
              <a:t> se </a:t>
            </a:r>
            <a:r>
              <a:rPr lang="en-GB" altLang="es-ES" dirty="0" err="1" smtClean="0"/>
              <a:t>observan</a:t>
            </a:r>
            <a:r>
              <a:rPr lang="en-GB" altLang="es-ES" dirty="0" smtClean="0"/>
              <a:t>.</a:t>
            </a:r>
          </a:p>
          <a:p>
            <a:pPr eaLnBrk="1" hangingPunct="1"/>
            <a:endParaRPr lang="en-GB" altLang="es-ES" dirty="0" smtClean="0"/>
          </a:p>
          <a:p>
            <a:pPr eaLnBrk="1" hangingPunct="1"/>
            <a:r>
              <a:rPr lang="en-GB" altLang="es-ES" b="1" dirty="0" err="1" smtClean="0"/>
              <a:t>Nivel</a:t>
            </a:r>
            <a:r>
              <a:rPr lang="en-GB" altLang="es-ES" b="1" dirty="0" smtClean="0"/>
              <a:t>: </a:t>
            </a:r>
            <a:r>
              <a:rPr lang="en-GB" altLang="es-ES" b="1" dirty="0" err="1" smtClean="0"/>
              <a:t>Principiante</a:t>
            </a:r>
            <a:endParaRPr lang="en-GB" altLang="es-ES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b="1" smtClean="0"/>
              <a:t>Elementos más pesados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002588" cy="3484563"/>
          </a:xfrm>
        </p:spPr>
        <p:txBody>
          <a:bodyPr/>
          <a:lstStyle/>
          <a:p>
            <a:pPr eaLnBrk="1" hangingPunct="1"/>
            <a:r>
              <a:rPr lang="en-GB" altLang="es-ES" sz="3000" dirty="0" smtClean="0"/>
              <a:t>El </a:t>
            </a:r>
            <a:r>
              <a:rPr lang="en-GB" altLang="es-ES" sz="3000" dirty="0" err="1" smtClean="0"/>
              <a:t>helio</a:t>
            </a:r>
            <a:r>
              <a:rPr lang="en-GB" altLang="es-ES" sz="3000" dirty="0" smtClean="0"/>
              <a:t> se </a:t>
            </a:r>
            <a:r>
              <a:rPr lang="en-GB" altLang="es-ES" sz="3000" dirty="0" err="1" smtClean="0"/>
              <a:t>fusiona</a:t>
            </a:r>
            <a:r>
              <a:rPr lang="en-GB" altLang="es-ES" sz="3000" dirty="0" smtClean="0"/>
              <a:t> con el </a:t>
            </a:r>
            <a:r>
              <a:rPr lang="en-GB" altLang="es-ES" sz="3000" dirty="0" err="1" smtClean="0"/>
              <a:t>carbono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para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crear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elementos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más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pesados</a:t>
            </a:r>
            <a:r>
              <a:rPr lang="en-GB" altLang="es-ES" sz="3000" dirty="0" smtClean="0"/>
              <a:t> :</a:t>
            </a:r>
          </a:p>
          <a:p>
            <a:pPr lvl="1" eaLnBrk="1" hangingPunct="1"/>
            <a:r>
              <a:rPr lang="en-GB" altLang="es-ES" sz="2600" dirty="0" err="1" smtClean="0"/>
              <a:t>Oxígeno</a:t>
            </a:r>
            <a:r>
              <a:rPr lang="en-GB" altLang="es-ES" sz="2600" dirty="0" smtClean="0"/>
              <a:t>, </a:t>
            </a:r>
            <a:r>
              <a:rPr lang="en-GB" altLang="es-ES" sz="2600" dirty="0" err="1" smtClean="0"/>
              <a:t>neón</a:t>
            </a:r>
            <a:r>
              <a:rPr lang="en-GB" altLang="es-ES" sz="2600" dirty="0" smtClean="0"/>
              <a:t>, </a:t>
            </a:r>
            <a:r>
              <a:rPr lang="en-GB" altLang="es-ES" sz="2600" dirty="0" err="1" smtClean="0"/>
              <a:t>magnesio</a:t>
            </a:r>
            <a:r>
              <a:rPr lang="en-GB" altLang="es-ES" sz="2600" dirty="0" smtClean="0"/>
              <a:t>, </a:t>
            </a:r>
            <a:r>
              <a:rPr lang="en-GB" altLang="es-ES" sz="2600" dirty="0" err="1" smtClean="0"/>
              <a:t>silicio</a:t>
            </a:r>
            <a:r>
              <a:rPr lang="en-GB" altLang="es-ES" sz="2600" dirty="0" smtClean="0"/>
              <a:t>, </a:t>
            </a:r>
            <a:r>
              <a:rPr lang="en-GB" altLang="es-ES" sz="2600" dirty="0" err="1" smtClean="0"/>
              <a:t>azufre</a:t>
            </a:r>
            <a:r>
              <a:rPr lang="en-GB" altLang="es-ES" sz="2600" dirty="0" smtClean="0"/>
              <a:t>, </a:t>
            </a:r>
            <a:r>
              <a:rPr lang="en-GB" altLang="es-ES" sz="2600" dirty="0" err="1" smtClean="0"/>
              <a:t>argón</a:t>
            </a:r>
            <a:r>
              <a:rPr lang="en-GB" altLang="es-ES" sz="2600" dirty="0" smtClean="0"/>
              <a:t>, </a:t>
            </a:r>
            <a:r>
              <a:rPr lang="en-GB" altLang="es-ES" sz="2600" dirty="0" err="1" smtClean="0"/>
              <a:t>calcio</a:t>
            </a:r>
            <a:r>
              <a:rPr lang="en-GB" altLang="es-ES" sz="2600" dirty="0" smtClean="0"/>
              <a:t>, </a:t>
            </a:r>
            <a:r>
              <a:rPr lang="en-GB" altLang="es-ES" sz="2600" dirty="0" err="1" smtClean="0"/>
              <a:t>titanio</a:t>
            </a:r>
            <a:r>
              <a:rPr lang="en-GB" altLang="es-ES" sz="2600" dirty="0" smtClean="0"/>
              <a:t>, </a:t>
            </a:r>
            <a:r>
              <a:rPr lang="en-GB" altLang="es-ES" sz="2600" dirty="0" err="1" smtClean="0"/>
              <a:t>cromo</a:t>
            </a:r>
            <a:r>
              <a:rPr lang="en-GB" altLang="es-ES" sz="2600" dirty="0" smtClean="0"/>
              <a:t> y </a:t>
            </a:r>
            <a:r>
              <a:rPr lang="en-GB" altLang="es-ES" sz="2600" dirty="0" err="1" smtClean="0"/>
              <a:t>hierro</a:t>
            </a:r>
            <a:r>
              <a:rPr lang="en-GB" altLang="es-ES" sz="2600" dirty="0" smtClean="0"/>
              <a:t>.</a:t>
            </a:r>
          </a:p>
          <a:p>
            <a:pPr eaLnBrk="1" hangingPunct="1"/>
            <a:r>
              <a:rPr lang="en-GB" altLang="es-ES" sz="3000" dirty="0" smtClean="0"/>
              <a:t>Es </a:t>
            </a:r>
            <a:r>
              <a:rPr lang="en-GB" altLang="es-ES" sz="3000" dirty="0" err="1" smtClean="0"/>
              <a:t>imposible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crear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elementos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más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pesados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que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éstos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mediante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fusión</a:t>
            </a:r>
            <a:r>
              <a:rPr lang="en-GB" altLang="es-ES" sz="3000" dirty="0" smtClean="0"/>
              <a:t> nuclear sin </a:t>
            </a:r>
            <a:r>
              <a:rPr lang="en-GB" altLang="es-ES" sz="3000" dirty="0" err="1" smtClean="0"/>
              <a:t>aportar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más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energía</a:t>
            </a:r>
            <a:r>
              <a:rPr lang="en-GB" altLang="es-ES" sz="3000" dirty="0" smtClean="0"/>
              <a:t> al </a:t>
            </a:r>
            <a:r>
              <a:rPr lang="en-GB" altLang="es-ES" sz="3000" dirty="0" err="1" smtClean="0"/>
              <a:t>proceso</a:t>
            </a:r>
            <a:r>
              <a:rPr lang="en-GB" altLang="es-ES" sz="3000" dirty="0" smtClean="0"/>
              <a:t>. El </a:t>
            </a:r>
            <a:r>
              <a:rPr lang="en-GB" altLang="es-ES" sz="3000" dirty="0" err="1" smtClean="0"/>
              <a:t>proceso</a:t>
            </a:r>
            <a:r>
              <a:rPr lang="en-GB" altLang="es-ES" sz="3000" dirty="0" smtClean="0"/>
              <a:t> de </a:t>
            </a:r>
            <a:r>
              <a:rPr lang="en-GB" altLang="es-ES" sz="3000" dirty="0" err="1" smtClean="0"/>
              <a:t>fusión</a:t>
            </a:r>
            <a:r>
              <a:rPr lang="en-GB" altLang="es-ES" sz="3000" dirty="0" smtClean="0"/>
              <a:t> se </a:t>
            </a:r>
            <a:r>
              <a:rPr lang="en-GB" altLang="es-ES" sz="3000" dirty="0" err="1" smtClean="0"/>
              <a:t>detiene</a:t>
            </a:r>
            <a:r>
              <a:rPr lang="en-GB" altLang="es-ES" sz="3000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Cuando el helio se agota…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GB" altLang="es-ES" sz="3000" dirty="0" err="1" smtClean="0"/>
              <a:t>Eventualmente</a:t>
            </a:r>
            <a:r>
              <a:rPr lang="en-GB" altLang="es-ES" sz="3000" dirty="0" smtClean="0"/>
              <a:t> el </a:t>
            </a:r>
            <a:r>
              <a:rPr lang="en-GB" altLang="es-ES" sz="3000" dirty="0" err="1" smtClean="0"/>
              <a:t>helio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acabará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agotándose</a:t>
            </a:r>
            <a:r>
              <a:rPr lang="en-GB" altLang="es-ES" sz="3000" dirty="0" smtClean="0"/>
              <a:t> y la </a:t>
            </a:r>
            <a:r>
              <a:rPr lang="en-GB" altLang="es-ES" sz="3000" dirty="0" err="1" smtClean="0"/>
              <a:t>estrella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colapsará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otra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vez</a:t>
            </a:r>
            <a:r>
              <a:rPr lang="en-GB" altLang="es-ES" sz="3000" dirty="0" smtClean="0"/>
              <a:t>.</a:t>
            </a:r>
          </a:p>
          <a:p>
            <a:pPr eaLnBrk="1" hangingPunct="1"/>
            <a:r>
              <a:rPr lang="en-GB" altLang="es-ES" sz="3000" dirty="0" smtClean="0"/>
              <a:t>Si </a:t>
            </a:r>
            <a:r>
              <a:rPr lang="en-GB" altLang="es-ES" sz="3000" dirty="0" err="1" smtClean="0"/>
              <a:t>es</a:t>
            </a:r>
            <a:r>
              <a:rPr lang="en-GB" altLang="es-ES" sz="3000" dirty="0" smtClean="0"/>
              <a:t> lo </a:t>
            </a:r>
            <a:r>
              <a:rPr lang="en-GB" altLang="es-ES" sz="3000" dirty="0" err="1" smtClean="0"/>
              <a:t>suficientemente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masiva</a:t>
            </a:r>
            <a:r>
              <a:rPr lang="en-GB" altLang="es-ES" sz="3000" dirty="0" smtClean="0"/>
              <a:t>, la </a:t>
            </a:r>
            <a:r>
              <a:rPr lang="en-GB" altLang="es-ES" sz="3000" dirty="0" err="1" smtClean="0"/>
              <a:t>temperatura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subirá</a:t>
            </a:r>
            <a:r>
              <a:rPr lang="en-GB" altLang="es-ES" sz="3000" dirty="0" smtClean="0"/>
              <a:t> lo </a:t>
            </a:r>
            <a:r>
              <a:rPr lang="en-GB" altLang="es-ES" sz="3000" dirty="0" err="1" smtClean="0"/>
              <a:t>suficiente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para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permitir</a:t>
            </a:r>
            <a:r>
              <a:rPr lang="en-GB" altLang="es-ES" sz="3000" dirty="0" smtClean="0"/>
              <a:t> la </a:t>
            </a:r>
            <a:r>
              <a:rPr lang="en-GB" altLang="es-ES" sz="3000" dirty="0" err="1" smtClean="0"/>
              <a:t>fusión</a:t>
            </a:r>
            <a:r>
              <a:rPr lang="en-GB" altLang="es-ES" sz="3000" dirty="0" smtClean="0"/>
              <a:t> del </a:t>
            </a:r>
            <a:r>
              <a:rPr lang="en-GB" altLang="es-ES" sz="3000" dirty="0" err="1" smtClean="0"/>
              <a:t>carbono</a:t>
            </a:r>
            <a:r>
              <a:rPr lang="en-GB" altLang="es-ES" sz="3000" dirty="0" smtClean="0"/>
              <a:t>. </a:t>
            </a:r>
          </a:p>
          <a:p>
            <a:pPr eaLnBrk="1" hangingPunct="1"/>
            <a:r>
              <a:rPr lang="en-GB" altLang="es-ES" sz="3000" dirty="0" smtClean="0"/>
              <a:t>El </a:t>
            </a:r>
            <a:r>
              <a:rPr lang="en-GB" altLang="es-ES" sz="3000" dirty="0" err="1" smtClean="0"/>
              <a:t>ciclo</a:t>
            </a:r>
            <a:r>
              <a:rPr lang="en-GB" altLang="es-ES" sz="3000" dirty="0" smtClean="0"/>
              <a:t> se </a:t>
            </a:r>
            <a:r>
              <a:rPr lang="en-GB" altLang="es-ES" sz="3000" dirty="0" err="1" smtClean="0"/>
              <a:t>repite</a:t>
            </a:r>
            <a:r>
              <a:rPr lang="en-GB" altLang="es-ES" sz="3000" dirty="0" smtClean="0"/>
              <a:t>. </a:t>
            </a:r>
            <a:r>
              <a:rPr lang="en-GB" altLang="es-ES" sz="3000" dirty="0" err="1" smtClean="0"/>
              <a:t>Cada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vez</a:t>
            </a:r>
            <a:r>
              <a:rPr lang="en-GB" altLang="es-ES" sz="3000" dirty="0" smtClean="0"/>
              <a:t> se van </a:t>
            </a:r>
            <a:r>
              <a:rPr lang="en-GB" altLang="es-ES" sz="3000" dirty="0" err="1" smtClean="0"/>
              <a:t>fusionando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elementos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más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pesados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hasta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que</a:t>
            </a:r>
            <a:r>
              <a:rPr lang="en-GB" altLang="es-ES" sz="3000" dirty="0" smtClean="0"/>
              <a:t> la </a:t>
            </a:r>
            <a:r>
              <a:rPr lang="en-GB" altLang="es-ES" sz="3000" dirty="0" err="1" smtClean="0"/>
              <a:t>temperatura</a:t>
            </a:r>
            <a:r>
              <a:rPr lang="en-GB" altLang="es-ES" sz="3000" dirty="0" smtClean="0"/>
              <a:t> del </a:t>
            </a:r>
            <a:r>
              <a:rPr lang="en-GB" altLang="es-ES" sz="3000" dirty="0" err="1" smtClean="0"/>
              <a:t>núcleo</a:t>
            </a:r>
            <a:r>
              <a:rPr lang="en-GB" altLang="es-ES" sz="3000" dirty="0" smtClean="0"/>
              <a:t> no </a:t>
            </a:r>
            <a:r>
              <a:rPr lang="en-GB" altLang="es-ES" sz="3000" dirty="0" err="1" smtClean="0"/>
              <a:t>puede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elevarse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más</a:t>
            </a:r>
            <a:r>
              <a:rPr lang="en-GB" altLang="es-ES" sz="3000" dirty="0" smtClean="0"/>
              <a:t>.</a:t>
            </a:r>
          </a:p>
          <a:p>
            <a:pPr eaLnBrk="1" hangingPunct="1"/>
            <a:r>
              <a:rPr lang="en-GB" altLang="es-ES" sz="3000" dirty="0" smtClean="0"/>
              <a:t>En </a:t>
            </a:r>
            <a:r>
              <a:rPr lang="en-GB" altLang="es-ES" sz="3000" dirty="0" err="1" smtClean="0"/>
              <a:t>ese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punto</a:t>
            </a:r>
            <a:r>
              <a:rPr lang="en-GB" altLang="es-ES" sz="3000" dirty="0" smtClean="0"/>
              <a:t>, la </a:t>
            </a:r>
            <a:r>
              <a:rPr lang="en-GB" altLang="es-ES" sz="3000" dirty="0" err="1" smtClean="0"/>
              <a:t>estrella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muere</a:t>
            </a:r>
            <a:r>
              <a:rPr lang="en-GB" altLang="es-ES" sz="3000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b="1" smtClean="0"/>
              <a:t>Combustión de elementos pesados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887538"/>
            <a:ext cx="8229600" cy="3413125"/>
          </a:xfrm>
        </p:spPr>
        <p:txBody>
          <a:bodyPr/>
          <a:lstStyle/>
          <a:p>
            <a:pPr eaLnBrk="1" hangingPunct="1"/>
            <a:r>
              <a:rPr lang="en-GB" altLang="es-ES" dirty="0" smtClean="0"/>
              <a:t>Los </a:t>
            </a:r>
            <a:r>
              <a:rPr lang="en-GB" altLang="es-ES" dirty="0" err="1" smtClean="0"/>
              <a:t>elementos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más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pesados</a:t>
            </a:r>
            <a:r>
              <a:rPr lang="en-GB" altLang="es-ES" dirty="0" smtClean="0"/>
              <a:t> se </a:t>
            </a:r>
            <a:r>
              <a:rPr lang="en-GB" altLang="es-ES" dirty="0" err="1" smtClean="0"/>
              <a:t>fusionan</a:t>
            </a:r>
            <a:r>
              <a:rPr lang="en-GB" altLang="es-ES" dirty="0" smtClean="0"/>
              <a:t> a </a:t>
            </a:r>
            <a:r>
              <a:rPr lang="en-GB" altLang="es-ES" dirty="0" err="1" smtClean="0"/>
              <a:t>temperaturas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núcleo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incluso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mayores</a:t>
            </a:r>
            <a:r>
              <a:rPr lang="en-GB" altLang="es-ES" dirty="0" smtClean="0"/>
              <a:t> .</a:t>
            </a:r>
          </a:p>
          <a:p>
            <a:pPr lvl="1" eaLnBrk="1" hangingPunct="1"/>
            <a:r>
              <a:rPr lang="en-GB" altLang="es-ES" dirty="0" err="1" smtClean="0"/>
              <a:t>Carbono</a:t>
            </a:r>
            <a:r>
              <a:rPr lang="en-GB" altLang="es-ES" dirty="0" smtClean="0"/>
              <a:t>: 500 </a:t>
            </a:r>
            <a:r>
              <a:rPr lang="en-GB" altLang="es-ES" dirty="0" err="1" smtClean="0"/>
              <a:t>millones</a:t>
            </a:r>
            <a:r>
              <a:rPr lang="en-GB" altLang="es-ES" dirty="0" smtClean="0"/>
              <a:t> Kelvin</a:t>
            </a:r>
          </a:p>
          <a:p>
            <a:pPr lvl="1" eaLnBrk="1" hangingPunct="1"/>
            <a:r>
              <a:rPr lang="en-GB" altLang="es-ES" dirty="0" err="1" smtClean="0"/>
              <a:t>Neón</a:t>
            </a:r>
            <a:r>
              <a:rPr lang="en-GB" altLang="es-ES" dirty="0" smtClean="0"/>
              <a:t>: 1.2 mil </a:t>
            </a:r>
            <a:r>
              <a:rPr lang="en-GB" altLang="es-ES" dirty="0" err="1" smtClean="0"/>
              <a:t>millones</a:t>
            </a:r>
            <a:r>
              <a:rPr lang="en-GB" altLang="es-ES" dirty="0" smtClean="0"/>
              <a:t> Kelvin</a:t>
            </a:r>
          </a:p>
          <a:p>
            <a:pPr lvl="1" eaLnBrk="1" hangingPunct="1"/>
            <a:r>
              <a:rPr lang="en-GB" altLang="es-ES" dirty="0" err="1" smtClean="0"/>
              <a:t>Oxígeno</a:t>
            </a:r>
            <a:r>
              <a:rPr lang="en-GB" altLang="es-ES" dirty="0" smtClean="0"/>
              <a:t>: 1.5 mil </a:t>
            </a:r>
            <a:r>
              <a:rPr lang="en-GB" altLang="es-ES" dirty="0" err="1" smtClean="0"/>
              <a:t>millones</a:t>
            </a:r>
            <a:r>
              <a:rPr lang="en-GB" altLang="es-ES" dirty="0" smtClean="0"/>
              <a:t> Kelvin</a:t>
            </a:r>
          </a:p>
          <a:p>
            <a:pPr lvl="1" eaLnBrk="1" hangingPunct="1"/>
            <a:r>
              <a:rPr lang="en-GB" altLang="es-ES" dirty="0" err="1" smtClean="0"/>
              <a:t>Silicio</a:t>
            </a:r>
            <a:r>
              <a:rPr lang="en-GB" altLang="es-ES" dirty="0" smtClean="0"/>
              <a:t>: 3 mil </a:t>
            </a:r>
            <a:r>
              <a:rPr lang="en-GB" altLang="es-ES" dirty="0" err="1" smtClean="0"/>
              <a:t>millones</a:t>
            </a:r>
            <a:r>
              <a:rPr lang="en-GB" altLang="es-ES" dirty="0" smtClean="0"/>
              <a:t> Kelvin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722313" y="1557338"/>
            <a:ext cx="7772400" cy="1362075"/>
          </a:xfrm>
        </p:spPr>
        <p:txBody>
          <a:bodyPr/>
          <a:lstStyle/>
          <a:p>
            <a:pPr eaLnBrk="1" hangingPunct="1"/>
            <a:r>
              <a:rPr lang="en-GB" altLang="es-ES" smtClean="0"/>
              <a:t>Eficiencia de la fusión</a:t>
            </a:r>
          </a:p>
        </p:txBody>
      </p:sp>
      <p:sp>
        <p:nvSpPr>
          <p:cNvPr id="34819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772400" cy="1500187"/>
          </a:xfrm>
        </p:spPr>
        <p:txBody>
          <a:bodyPr/>
          <a:lstStyle/>
          <a:p>
            <a:pPr eaLnBrk="1" hangingPunct="1"/>
            <a:endParaRPr lang="en-GB" altLang="es-ES" smtClean="0"/>
          </a:p>
          <a:p>
            <a:pPr eaLnBrk="1" hangingPunct="1"/>
            <a:endParaRPr lang="en-GB" altLang="es-ES" smtClean="0"/>
          </a:p>
          <a:p>
            <a:pPr eaLnBrk="1" hangingPunct="1"/>
            <a:r>
              <a:rPr lang="en-GB" altLang="es-ES" b="1" smtClean="0"/>
              <a:t>Nivel: Avanzado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Fusión del hidrógeno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GB" altLang="es-ES" sz="3000" dirty="0" smtClean="0"/>
              <a:t>La </a:t>
            </a:r>
            <a:r>
              <a:rPr lang="en-GB" altLang="es-ES" sz="3000" dirty="0" err="1" smtClean="0"/>
              <a:t>cadena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protón-protón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convierte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seis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núcleos</a:t>
            </a:r>
            <a:r>
              <a:rPr lang="en-GB" altLang="es-ES" sz="3000" dirty="0" smtClean="0"/>
              <a:t> de </a:t>
            </a:r>
            <a:r>
              <a:rPr lang="en-GB" altLang="es-ES" sz="3000" dirty="0" err="1" smtClean="0"/>
              <a:t>hidrógeno</a:t>
            </a:r>
            <a:r>
              <a:rPr lang="en-GB" altLang="es-ES" sz="3000" dirty="0" smtClean="0"/>
              <a:t> en </a:t>
            </a:r>
            <a:r>
              <a:rPr lang="en-GB" altLang="es-ES" sz="3000" dirty="0" err="1" smtClean="0"/>
              <a:t>uno</a:t>
            </a:r>
            <a:r>
              <a:rPr lang="en-GB" altLang="es-ES" sz="3000" dirty="0" smtClean="0"/>
              <a:t> de </a:t>
            </a:r>
            <a:r>
              <a:rPr lang="en-GB" altLang="es-ES" sz="3000" dirty="0" err="1" smtClean="0"/>
              <a:t>helio</a:t>
            </a:r>
            <a:r>
              <a:rPr lang="en-GB" altLang="es-ES" sz="3000" dirty="0" smtClean="0"/>
              <a:t>, </a:t>
            </a:r>
            <a:r>
              <a:rPr lang="en-GB" altLang="es-ES" sz="3000" dirty="0" err="1" smtClean="0"/>
              <a:t>más</a:t>
            </a:r>
            <a:r>
              <a:rPr lang="en-GB" altLang="es-ES" sz="3000" dirty="0" smtClean="0"/>
              <a:t> dos </a:t>
            </a:r>
            <a:r>
              <a:rPr lang="en-GB" altLang="es-ES" sz="3000" dirty="0" err="1" smtClean="0"/>
              <a:t>protones</a:t>
            </a:r>
            <a:r>
              <a:rPr lang="en-GB" altLang="es-ES" sz="3000" dirty="0" smtClean="0"/>
              <a:t> y dos </a:t>
            </a:r>
            <a:r>
              <a:rPr lang="en-GB" altLang="es-ES" sz="3000" dirty="0" err="1" smtClean="0"/>
              <a:t>positrones</a:t>
            </a:r>
            <a:r>
              <a:rPr lang="en-GB" altLang="es-ES" sz="3000" dirty="0" smtClean="0"/>
              <a:t> (anti-</a:t>
            </a:r>
            <a:r>
              <a:rPr lang="en-GB" altLang="es-ES" sz="3000" dirty="0" err="1" smtClean="0"/>
              <a:t>electrones</a:t>
            </a:r>
            <a:r>
              <a:rPr lang="en-GB" altLang="es-ES" sz="3000" dirty="0" smtClean="0"/>
              <a:t>)</a:t>
            </a:r>
          </a:p>
          <a:p>
            <a:pPr eaLnBrk="1" hangingPunct="1">
              <a:buFont typeface="Arial" charset="0"/>
              <a:buNone/>
            </a:pPr>
            <a:endParaRPr lang="en-GB" altLang="es-ES" sz="1200" dirty="0" smtClean="0"/>
          </a:p>
          <a:p>
            <a:pPr eaLnBrk="1" hangingPunct="1"/>
            <a:r>
              <a:rPr lang="en-GB" altLang="es-ES" sz="3000" dirty="0" smtClean="0"/>
              <a:t>La </a:t>
            </a:r>
            <a:r>
              <a:rPr lang="en-GB" altLang="es-ES" sz="3000" dirty="0" err="1" smtClean="0"/>
              <a:t>energía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desprendida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por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cada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una</a:t>
            </a:r>
            <a:r>
              <a:rPr lang="en-GB" altLang="es-ES" sz="3000" dirty="0" smtClean="0"/>
              <a:t> de </a:t>
            </a:r>
            <a:r>
              <a:rPr lang="en-GB" altLang="es-ES" sz="3000" dirty="0" err="1" smtClean="0"/>
              <a:t>estas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reacciones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pequeña</a:t>
            </a:r>
            <a:r>
              <a:rPr lang="en-GB" altLang="es-ES" sz="3000" dirty="0" smtClean="0"/>
              <a:t>, y se </a:t>
            </a:r>
            <a:r>
              <a:rPr lang="en-GB" altLang="es-ES" sz="3000" dirty="0" err="1" smtClean="0"/>
              <a:t>mide</a:t>
            </a:r>
            <a:r>
              <a:rPr lang="en-GB" altLang="es-ES" sz="3000" dirty="0" smtClean="0"/>
              <a:t> en </a:t>
            </a:r>
            <a:r>
              <a:rPr lang="en-GB" altLang="en-US" sz="3000" dirty="0" smtClean="0"/>
              <a:t>“</a:t>
            </a:r>
            <a:r>
              <a:rPr lang="en-GB" altLang="es-ES" sz="3000" i="1" dirty="0" smtClean="0"/>
              <a:t>Mega electron-</a:t>
            </a:r>
            <a:r>
              <a:rPr lang="en-GB" altLang="es-ES" sz="3000" i="1" dirty="0" err="1" smtClean="0"/>
              <a:t>Voltios</a:t>
            </a:r>
            <a:r>
              <a:rPr lang="en-GB" altLang="en-US" sz="3000" dirty="0" smtClean="0"/>
              <a:t>”</a:t>
            </a:r>
            <a:r>
              <a:rPr lang="en-GB" altLang="es-ES" sz="3000" dirty="0" smtClean="0"/>
              <a:t>, o MeV.</a:t>
            </a:r>
          </a:p>
          <a:p>
            <a:pPr marL="457200" lvl="1" indent="0" eaLnBrk="1" hangingPunct="1">
              <a:buNone/>
            </a:pPr>
            <a:r>
              <a:rPr lang="en-GB" altLang="es-ES" sz="2600" dirty="0" smtClean="0"/>
              <a:t>1 MeV = 1.6 x 10</a:t>
            </a:r>
            <a:r>
              <a:rPr lang="en-GB" altLang="es-ES" sz="2600" baseline="30000" dirty="0" smtClean="0"/>
              <a:t>-13</a:t>
            </a:r>
            <a:r>
              <a:rPr lang="en-GB" altLang="es-ES" sz="2600" dirty="0" smtClean="0"/>
              <a:t> Julio</a:t>
            </a:r>
          </a:p>
          <a:p>
            <a:pPr lvl="1" eaLnBrk="1" hangingPunct="1">
              <a:buFont typeface="Arial" charset="0"/>
              <a:buNone/>
            </a:pPr>
            <a:endParaRPr lang="en-GB" altLang="es-ES" sz="1200" dirty="0" smtClean="0"/>
          </a:p>
          <a:p>
            <a:pPr eaLnBrk="1" hangingPunct="1"/>
            <a:r>
              <a:rPr lang="en-GB" altLang="es-ES" sz="3000" dirty="0" err="1" smtClean="0"/>
              <a:t>Cada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reacción</a:t>
            </a:r>
            <a:r>
              <a:rPr lang="en-GB" altLang="es-ES" sz="3000" dirty="0" smtClean="0"/>
              <a:t> de la </a:t>
            </a:r>
            <a:r>
              <a:rPr lang="en-GB" altLang="es-ES" sz="3000" dirty="0" err="1" smtClean="0"/>
              <a:t>cadena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protón-protón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desprende</a:t>
            </a:r>
            <a:r>
              <a:rPr lang="en-GB" altLang="es-ES" sz="3000" dirty="0" smtClean="0"/>
              <a:t> 26.73 MeV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Masas atómicas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s-ES" sz="3000" dirty="0" smtClean="0"/>
              <a:t>La </a:t>
            </a:r>
            <a:r>
              <a:rPr lang="en-GB" altLang="es-ES" sz="3000" dirty="0" err="1" smtClean="0"/>
              <a:t>suma</a:t>
            </a:r>
            <a:r>
              <a:rPr lang="en-GB" altLang="es-ES" sz="3000" dirty="0" smtClean="0"/>
              <a:t> de </a:t>
            </a:r>
            <a:r>
              <a:rPr lang="en-GB" altLang="es-ES" sz="3000" dirty="0" err="1" smtClean="0"/>
              <a:t>las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masas</a:t>
            </a:r>
            <a:r>
              <a:rPr lang="en-GB" altLang="es-ES" sz="3000" dirty="0" smtClean="0"/>
              <a:t> de los </a:t>
            </a:r>
            <a:r>
              <a:rPr lang="en-GB" altLang="es-ES" sz="3000" dirty="0" err="1" smtClean="0"/>
              <a:t>productos</a:t>
            </a:r>
            <a:r>
              <a:rPr lang="en-GB" altLang="es-ES" sz="3000" dirty="0" smtClean="0"/>
              <a:t> de la </a:t>
            </a:r>
            <a:r>
              <a:rPr lang="en-GB" altLang="es-ES" sz="3000" dirty="0" err="1" smtClean="0"/>
              <a:t>reacción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menor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que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las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masas</a:t>
            </a:r>
            <a:r>
              <a:rPr lang="en-GB" altLang="es-ES" sz="3000" dirty="0" smtClean="0"/>
              <a:t> de los </a:t>
            </a:r>
            <a:r>
              <a:rPr lang="en-GB" altLang="es-ES" sz="3000" dirty="0" err="1" smtClean="0"/>
              <a:t>reactivos</a:t>
            </a:r>
            <a:r>
              <a:rPr lang="en-GB" altLang="es-ES" sz="3000" dirty="0" smtClean="0"/>
              <a:t>; </a:t>
            </a:r>
            <a:r>
              <a:rPr lang="en-GB" altLang="es-ES" sz="3000" dirty="0" err="1" smtClean="0"/>
              <a:t>por</a:t>
            </a:r>
            <a:r>
              <a:rPr lang="en-GB" altLang="es-ES" sz="3000" dirty="0" smtClean="0"/>
              <a:t> lo </a:t>
            </a:r>
            <a:r>
              <a:rPr lang="en-GB" altLang="es-ES" sz="3000" dirty="0" err="1" smtClean="0"/>
              <a:t>que</a:t>
            </a:r>
            <a:r>
              <a:rPr lang="en-GB" altLang="es-ES" sz="3000" dirty="0" smtClean="0"/>
              <a:t>, en </a:t>
            </a:r>
            <a:r>
              <a:rPr lang="en-GB" altLang="es-ES" sz="3000" dirty="0" err="1" smtClean="0"/>
              <a:t>cada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reacción</a:t>
            </a:r>
            <a:r>
              <a:rPr lang="en-GB" altLang="es-ES" sz="3000" dirty="0" smtClean="0"/>
              <a:t>, la </a:t>
            </a:r>
            <a:r>
              <a:rPr lang="en-GB" altLang="es-ES" sz="3000" dirty="0" err="1" smtClean="0"/>
              <a:t>estrella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pierde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masa</a:t>
            </a:r>
            <a:r>
              <a:rPr lang="en-GB" altLang="es-ES" sz="3000" dirty="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en-GB" altLang="es-ES" sz="1200" dirty="0" smtClean="0"/>
          </a:p>
          <a:p>
            <a:pPr eaLnBrk="1" hangingPunct="1"/>
            <a:r>
              <a:rPr lang="en-GB" altLang="es-ES" sz="3000" dirty="0" smtClean="0"/>
              <a:t>Al </a:t>
            </a:r>
            <a:r>
              <a:rPr lang="en-GB" altLang="es-ES" sz="3000" dirty="0" err="1" smtClean="0"/>
              <a:t>igual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que</a:t>
            </a:r>
            <a:r>
              <a:rPr lang="en-GB" altLang="es-ES" sz="3000" dirty="0" smtClean="0"/>
              <a:t> en el </a:t>
            </a:r>
            <a:r>
              <a:rPr lang="en-GB" altLang="es-ES" sz="3000" dirty="0" err="1" smtClean="0"/>
              <a:t>caso</a:t>
            </a:r>
            <a:r>
              <a:rPr lang="en-GB" altLang="es-ES" sz="3000" dirty="0" smtClean="0"/>
              <a:t> de la </a:t>
            </a:r>
            <a:r>
              <a:rPr lang="en-GB" altLang="es-ES" sz="3000" dirty="0" err="1" smtClean="0"/>
              <a:t>energía</a:t>
            </a:r>
            <a:r>
              <a:rPr lang="en-GB" altLang="es-ES" sz="3000" dirty="0" smtClean="0"/>
              <a:t>, </a:t>
            </a:r>
            <a:r>
              <a:rPr lang="en-GB" altLang="es-ES" sz="3000" dirty="0" err="1" smtClean="0"/>
              <a:t>las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masas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involucradas</a:t>
            </a:r>
            <a:r>
              <a:rPr lang="en-GB" altLang="es-ES" sz="3000" dirty="0" smtClean="0"/>
              <a:t> son </a:t>
            </a:r>
            <a:r>
              <a:rPr lang="en-GB" altLang="es-ES" sz="3000" dirty="0" err="1" smtClean="0"/>
              <a:t>pequeñas</a:t>
            </a:r>
            <a:r>
              <a:rPr lang="en-GB" altLang="es-ES" sz="3000" dirty="0" smtClean="0"/>
              <a:t>, </a:t>
            </a:r>
            <a:r>
              <a:rPr lang="en-GB" altLang="es-ES" sz="3000" dirty="0" err="1" smtClean="0"/>
              <a:t>medidas</a:t>
            </a:r>
            <a:r>
              <a:rPr lang="en-GB" altLang="es-ES" sz="3000" dirty="0" smtClean="0"/>
              <a:t> en </a:t>
            </a:r>
            <a:r>
              <a:rPr lang="en-GB" altLang="en-US" sz="3000" dirty="0" smtClean="0"/>
              <a:t>“</a:t>
            </a:r>
            <a:r>
              <a:rPr lang="en-GB" altLang="en-US" sz="3000" i="1" dirty="0" err="1" smtClean="0"/>
              <a:t>unidades</a:t>
            </a:r>
            <a:r>
              <a:rPr lang="en-GB" altLang="en-US" sz="3000" i="1" dirty="0" smtClean="0"/>
              <a:t> de </a:t>
            </a:r>
            <a:r>
              <a:rPr lang="en-GB" altLang="en-US" sz="3000" i="1" dirty="0" err="1" smtClean="0"/>
              <a:t>masa</a:t>
            </a:r>
            <a:r>
              <a:rPr lang="en-GB" altLang="en-US" sz="3000" i="1" dirty="0" smtClean="0"/>
              <a:t> </a:t>
            </a:r>
            <a:r>
              <a:rPr lang="en-GB" altLang="en-US" sz="3000" i="1" dirty="0" err="1" smtClean="0"/>
              <a:t>atómicas</a:t>
            </a:r>
            <a:r>
              <a:rPr lang="en-GB" altLang="en-US" sz="3000" dirty="0" smtClean="0"/>
              <a:t>”</a:t>
            </a:r>
            <a:r>
              <a:rPr lang="en-GB" altLang="es-ES" sz="3000" dirty="0" smtClean="0"/>
              <a:t> o “u”.</a:t>
            </a:r>
          </a:p>
          <a:p>
            <a:pPr marL="457200" lvl="1" indent="0" eaLnBrk="1" hangingPunct="1">
              <a:buNone/>
            </a:pPr>
            <a:r>
              <a:rPr lang="en-GB" altLang="es-ES" sz="2600" dirty="0" smtClean="0"/>
              <a:t>1 u = 1.661 x 10</a:t>
            </a:r>
            <a:r>
              <a:rPr lang="en-GB" altLang="es-ES" sz="2600" baseline="30000" dirty="0" smtClean="0"/>
              <a:t>-27</a:t>
            </a:r>
            <a:r>
              <a:rPr lang="en-GB" altLang="es-ES" sz="2600" dirty="0" smtClean="0"/>
              <a:t> kg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Pérdida de masa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s-ES" sz="3000" smtClean="0"/>
              <a:t>Masa de un protón (p): 1.007276 u</a:t>
            </a:r>
          </a:p>
          <a:p>
            <a:pPr eaLnBrk="1" hangingPunct="1"/>
            <a:r>
              <a:rPr lang="en-GB" altLang="es-ES" sz="3000" smtClean="0"/>
              <a:t>Masa de un positrón (e</a:t>
            </a:r>
            <a:r>
              <a:rPr lang="en-GB" altLang="es-ES" sz="3000" baseline="30000" smtClean="0"/>
              <a:t>+</a:t>
            </a:r>
            <a:r>
              <a:rPr lang="en-GB" altLang="es-ES" sz="3000" smtClean="0"/>
              <a:t>): 0.000549 u</a:t>
            </a:r>
          </a:p>
          <a:p>
            <a:pPr eaLnBrk="1" hangingPunct="1"/>
            <a:r>
              <a:rPr lang="en-GB" altLang="es-ES" sz="3000" smtClean="0"/>
              <a:t>Masa de un núcleo de helio (He): 4.001505 u</a:t>
            </a:r>
          </a:p>
          <a:p>
            <a:pPr eaLnBrk="1" hangingPunct="1"/>
            <a:endParaRPr lang="en-GB" altLang="es-ES" smtClean="0"/>
          </a:p>
          <a:p>
            <a:pPr eaLnBrk="1" hangingPunct="1"/>
            <a:r>
              <a:rPr lang="en-GB" altLang="es-ES" sz="3000" smtClean="0"/>
              <a:t>¿Cuánta masa se pierde en cada reacción?</a:t>
            </a:r>
          </a:p>
          <a:p>
            <a:pPr eaLnBrk="1" hangingPunct="1"/>
            <a:endParaRPr lang="en-GB" altLang="es-ES" smtClean="0"/>
          </a:p>
          <a:p>
            <a:pPr eaLnBrk="1" hangingPunct="1"/>
            <a:r>
              <a:rPr lang="en-GB" altLang="es-ES" sz="3000" smtClean="0"/>
              <a:t>0.026501 u = 4.4018 x 10</a:t>
            </a:r>
            <a:r>
              <a:rPr lang="en-GB" altLang="es-ES" sz="3000" baseline="30000" smtClean="0"/>
              <a:t>-29</a:t>
            </a:r>
            <a:r>
              <a:rPr lang="en-GB" altLang="es-ES" sz="3000" smtClean="0"/>
              <a:t> kg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Combustión del helio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en-GB" altLang="es-ES" sz="3000" dirty="0" smtClean="0"/>
              <a:t>La </a:t>
            </a:r>
            <a:r>
              <a:rPr lang="en-GB" altLang="es-ES" sz="3000" dirty="0" err="1" smtClean="0"/>
              <a:t>fusión</a:t>
            </a:r>
            <a:r>
              <a:rPr lang="en-GB" altLang="es-ES" sz="3000" dirty="0" smtClean="0"/>
              <a:t> del </a:t>
            </a:r>
            <a:r>
              <a:rPr lang="en-GB" altLang="es-ES" sz="3000" dirty="0" err="1" smtClean="0"/>
              <a:t>helio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proporciona</a:t>
            </a:r>
            <a:r>
              <a:rPr lang="en-GB" altLang="es-ES" sz="3000" dirty="0" smtClean="0"/>
              <a:t> 7.275 </a:t>
            </a:r>
            <a:r>
              <a:rPr lang="en-GB" altLang="es-ES" sz="3000" dirty="0" err="1" smtClean="0"/>
              <a:t>MeV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por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reacción</a:t>
            </a:r>
            <a:endParaRPr lang="en-GB" altLang="es-ES" sz="3000" dirty="0" smtClean="0"/>
          </a:p>
          <a:p>
            <a:pPr eaLnBrk="1" hangingPunct="1">
              <a:buFont typeface="Arial" charset="0"/>
              <a:buNone/>
            </a:pPr>
            <a:endParaRPr lang="en-GB" altLang="es-ES" sz="1200" dirty="0" smtClean="0"/>
          </a:p>
          <a:p>
            <a:pPr eaLnBrk="1" hangingPunct="1"/>
            <a:r>
              <a:rPr lang="en-GB" altLang="es-ES" sz="3000" dirty="0" smtClean="0"/>
              <a:t>El Carbono-12 </a:t>
            </a:r>
            <a:r>
              <a:rPr lang="en-GB" altLang="es-ES" sz="3000" dirty="0" err="1" smtClean="0"/>
              <a:t>tiene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una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masa</a:t>
            </a:r>
            <a:r>
              <a:rPr lang="en-GB" altLang="es-ES" sz="3000" dirty="0" smtClean="0"/>
              <a:t> de, </a:t>
            </a:r>
            <a:r>
              <a:rPr lang="en-GB" altLang="es-ES" sz="3000" dirty="0" err="1" smtClean="0"/>
              <a:t>exactamente</a:t>
            </a:r>
            <a:r>
              <a:rPr lang="en-GB" altLang="es-ES" sz="3000" dirty="0" smtClean="0"/>
              <a:t>,  12 u. ¿</a:t>
            </a:r>
            <a:r>
              <a:rPr lang="en-GB" altLang="es-ES" sz="3000" dirty="0" err="1" smtClean="0"/>
              <a:t>Cuánta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masa</a:t>
            </a:r>
            <a:r>
              <a:rPr lang="en-GB" altLang="es-ES" sz="3000" dirty="0" smtClean="0"/>
              <a:t> se ha </a:t>
            </a:r>
            <a:r>
              <a:rPr lang="en-GB" altLang="es-ES" sz="3000" dirty="0" err="1" smtClean="0"/>
              <a:t>perdido</a:t>
            </a:r>
            <a:r>
              <a:rPr lang="en-GB" altLang="es-ES" sz="3000" dirty="0" smtClean="0"/>
              <a:t> en la </a:t>
            </a:r>
            <a:r>
              <a:rPr lang="en-GB" altLang="es-ES" sz="3000" dirty="0" err="1" smtClean="0"/>
              <a:t>rección</a:t>
            </a:r>
            <a:r>
              <a:rPr lang="en-GB" altLang="es-ES" sz="3000" dirty="0" smtClean="0"/>
              <a:t> Triple Alfa?</a:t>
            </a:r>
          </a:p>
          <a:p>
            <a:pPr eaLnBrk="1" hangingPunct="1">
              <a:buFont typeface="Arial" charset="0"/>
              <a:buNone/>
            </a:pPr>
            <a:endParaRPr lang="en-GB" altLang="es-ES" sz="1200" dirty="0" smtClean="0"/>
          </a:p>
          <a:p>
            <a:pPr marL="0" indent="0" eaLnBrk="1" hangingPunct="1">
              <a:buNone/>
            </a:pPr>
            <a:r>
              <a:rPr lang="en-GB" altLang="es-ES" sz="3000" dirty="0" smtClean="0"/>
              <a:t>0.004515 u = 7.499415 x 10</a:t>
            </a:r>
            <a:r>
              <a:rPr lang="en-GB" altLang="es-ES" sz="3000" baseline="30000" dirty="0" smtClean="0"/>
              <a:t>-30</a:t>
            </a:r>
            <a:r>
              <a:rPr lang="en-GB" altLang="es-ES" sz="3000" dirty="0" smtClean="0"/>
              <a:t> kg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¿Qué es una estrella?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79475" y="1816100"/>
            <a:ext cx="8229600" cy="4565650"/>
          </a:xfrm>
        </p:spPr>
        <p:txBody>
          <a:bodyPr/>
          <a:lstStyle/>
          <a:p>
            <a:pPr eaLnBrk="1" hangingPunct="1"/>
            <a:r>
              <a:rPr lang="en-GB" altLang="es-ES" sz="3000" dirty="0" err="1" smtClean="0"/>
              <a:t>Una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nube</a:t>
            </a:r>
            <a:r>
              <a:rPr lang="en-GB" altLang="es-ES" sz="3000" dirty="0" smtClean="0"/>
              <a:t> de gas, </a:t>
            </a:r>
            <a:r>
              <a:rPr lang="en-GB" altLang="es-ES" sz="3000" dirty="0" err="1" smtClean="0"/>
              <a:t>fundamentalmente</a:t>
            </a:r>
            <a:r>
              <a:rPr lang="en-GB" altLang="es-ES" sz="30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GB" altLang="es-ES" sz="3000" dirty="0" err="1" smtClean="0"/>
              <a:t>hidrógeno</a:t>
            </a:r>
            <a:r>
              <a:rPr lang="en-GB" altLang="es-ES" sz="3000" dirty="0" smtClean="0"/>
              <a:t> y </a:t>
            </a:r>
            <a:r>
              <a:rPr lang="en-GB" altLang="es-ES" sz="3000" dirty="0" err="1" smtClean="0"/>
              <a:t>helio</a:t>
            </a:r>
            <a:r>
              <a:rPr lang="en-GB" altLang="es-ES" sz="3000" dirty="0" smtClean="0"/>
              <a:t>. </a:t>
            </a:r>
          </a:p>
          <a:p>
            <a:pPr eaLnBrk="1" hangingPunct="1">
              <a:buFont typeface="Arial" charset="0"/>
              <a:buNone/>
            </a:pPr>
            <a:endParaRPr lang="en-GB" altLang="es-ES" sz="1600" dirty="0" smtClean="0"/>
          </a:p>
          <a:p>
            <a:pPr eaLnBrk="1" hangingPunct="1"/>
            <a:r>
              <a:rPr lang="en-GB" altLang="es-ES" sz="3000" dirty="0" smtClean="0"/>
              <a:t>El </a:t>
            </a:r>
            <a:r>
              <a:rPr lang="en-GB" altLang="es-ES" sz="3000" dirty="0" err="1" smtClean="0"/>
              <a:t>núcleo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es</a:t>
            </a:r>
            <a:r>
              <a:rPr lang="en-GB" altLang="es-ES" sz="3000" dirty="0" smtClean="0"/>
              <a:t> tan </a:t>
            </a:r>
            <a:r>
              <a:rPr lang="en-GB" altLang="es-ES" sz="3000" dirty="0" err="1" smtClean="0"/>
              <a:t>caliente</a:t>
            </a:r>
            <a:r>
              <a:rPr lang="en-GB" altLang="es-ES" sz="3000" dirty="0" smtClean="0"/>
              <a:t> y </a:t>
            </a:r>
            <a:r>
              <a:rPr lang="en-GB" altLang="es-ES" sz="3000" dirty="0" err="1" smtClean="0"/>
              <a:t>denso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que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hace</a:t>
            </a:r>
            <a:endParaRPr lang="en-GB" altLang="es-ES" sz="3000" dirty="0" smtClean="0"/>
          </a:p>
          <a:p>
            <a:pPr eaLnBrk="1" hangingPunct="1">
              <a:buFont typeface="Arial" charset="0"/>
              <a:buNone/>
            </a:pPr>
            <a:r>
              <a:rPr lang="en-GB" altLang="es-ES" sz="3000" dirty="0" err="1" smtClean="0"/>
              <a:t>posible</a:t>
            </a:r>
            <a:r>
              <a:rPr lang="en-GB" altLang="es-ES" sz="3000" dirty="0" smtClean="0"/>
              <a:t> la </a:t>
            </a:r>
            <a:r>
              <a:rPr lang="en-GB" altLang="es-ES" sz="3000" dirty="0" err="1" smtClean="0"/>
              <a:t>fusión</a:t>
            </a:r>
            <a:r>
              <a:rPr lang="en-GB" altLang="es-ES" sz="3000" dirty="0" smtClean="0"/>
              <a:t> nuclear</a:t>
            </a:r>
            <a:r>
              <a:rPr lang="en-GB" altLang="es-ES" dirty="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en-GB" altLang="es-ES" sz="1600" dirty="0" smtClean="0"/>
          </a:p>
          <a:p>
            <a:pPr eaLnBrk="1" hangingPunct="1"/>
            <a:r>
              <a:rPr lang="en-GB" altLang="es-ES" sz="3000" dirty="0" smtClean="0"/>
              <a:t>La </a:t>
            </a:r>
            <a:r>
              <a:rPr lang="en-GB" altLang="es-ES" sz="3000" dirty="0" err="1" smtClean="0"/>
              <a:t>fusión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convierte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elementos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ligeros</a:t>
            </a:r>
            <a:r>
              <a:rPr lang="en-GB" altLang="es-ES" sz="3000" dirty="0" smtClean="0"/>
              <a:t> en </a:t>
            </a:r>
            <a:r>
              <a:rPr lang="en-GB" altLang="es-ES" sz="3000" dirty="0" err="1" smtClean="0"/>
              <a:t>elementos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más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pesados</a:t>
            </a:r>
            <a:r>
              <a:rPr lang="en-GB" altLang="es-ES" dirty="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en-GB" alt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Cada estrella es diferente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06450" y="1782763"/>
            <a:ext cx="7581900" cy="4525962"/>
          </a:xfrm>
        </p:spPr>
        <p:txBody>
          <a:bodyPr/>
          <a:lstStyle/>
          <a:p>
            <a:pPr eaLnBrk="1" hangingPunct="1"/>
            <a:r>
              <a:rPr lang="en-GB" altLang="es-ES" sz="3000" smtClean="0"/>
              <a:t>Todas las estrellas que vemos en el cielo </a:t>
            </a:r>
          </a:p>
          <a:p>
            <a:pPr eaLnBrk="1" hangingPunct="1">
              <a:buFont typeface="Arial" charset="0"/>
              <a:buNone/>
            </a:pPr>
            <a:r>
              <a:rPr lang="en-GB" altLang="es-ES" sz="3000" smtClean="0"/>
              <a:t>nocturno son diferentes</a:t>
            </a:r>
          </a:p>
          <a:p>
            <a:pPr eaLnBrk="1" hangingPunct="1">
              <a:buFont typeface="Arial" charset="0"/>
              <a:buNone/>
            </a:pPr>
            <a:endParaRPr lang="en-GB" altLang="es-ES" sz="1600" smtClean="0"/>
          </a:p>
          <a:p>
            <a:pPr eaLnBrk="1" hangingPunct="1"/>
            <a:r>
              <a:rPr lang="en-GB" altLang="es-ES" sz="3000" b="1" smtClean="0"/>
              <a:t>Brillo:</a:t>
            </a:r>
          </a:p>
          <a:p>
            <a:pPr lvl="1" eaLnBrk="1" hangingPunct="1"/>
            <a:r>
              <a:rPr lang="en-GB" altLang="es-ES" smtClean="0"/>
              <a:t>¿Cuán luminosa es una estrella? ¿Cuánta energía  produce su núcleo?</a:t>
            </a:r>
          </a:p>
          <a:p>
            <a:pPr lvl="1" eaLnBrk="1" hangingPunct="1">
              <a:buFont typeface="Arial" charset="0"/>
              <a:buNone/>
            </a:pPr>
            <a:endParaRPr lang="en-GB" altLang="es-ES" sz="1600" smtClean="0"/>
          </a:p>
          <a:p>
            <a:pPr eaLnBrk="1" hangingPunct="1"/>
            <a:r>
              <a:rPr lang="en-GB" altLang="es-ES" sz="3000" b="1" smtClean="0"/>
              <a:t>Color:</a:t>
            </a:r>
          </a:p>
          <a:p>
            <a:pPr lvl="1" eaLnBrk="1" hangingPunct="1"/>
            <a:r>
              <a:rPr lang="en-GB" altLang="es-ES" smtClean="0"/>
              <a:t>¿Qué temperatura superficial tiene la estrella?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Unidades de luminosidad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GB" altLang="es-ES" sz="3000" dirty="0" err="1" smtClean="0"/>
              <a:t>Medimos</a:t>
            </a:r>
            <a:r>
              <a:rPr lang="en-GB" altLang="es-ES" sz="3000" dirty="0" smtClean="0"/>
              <a:t> la </a:t>
            </a:r>
            <a:r>
              <a:rPr lang="en-GB" altLang="es-ES" sz="3000" dirty="0" err="1" smtClean="0"/>
              <a:t>luminosidad</a:t>
            </a:r>
            <a:r>
              <a:rPr lang="en-GB" altLang="es-ES" sz="3000" dirty="0" smtClean="0"/>
              <a:t> de los </a:t>
            </a:r>
            <a:r>
              <a:rPr lang="en-GB" altLang="es-ES" sz="3000" dirty="0" err="1" smtClean="0"/>
              <a:t>objetos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cotidianos</a:t>
            </a:r>
            <a:r>
              <a:rPr lang="en-GB" altLang="es-ES" sz="3000" dirty="0" smtClean="0"/>
              <a:t> en Watts.</a:t>
            </a:r>
          </a:p>
          <a:p>
            <a:pPr lvl="1" eaLnBrk="1" hangingPunct="1"/>
            <a:r>
              <a:rPr lang="en-GB" altLang="es-ES" sz="2600" dirty="0" smtClean="0"/>
              <a:t>¿</a:t>
            </a:r>
            <a:r>
              <a:rPr lang="en-GB" altLang="es-ES" sz="2600" dirty="0" err="1" smtClean="0"/>
              <a:t>Cuánto</a:t>
            </a:r>
            <a:r>
              <a:rPr lang="en-GB" altLang="es-ES" sz="2600" dirty="0" smtClean="0"/>
              <a:t> </a:t>
            </a:r>
            <a:r>
              <a:rPr lang="en-GB" altLang="es-ES" sz="2600" dirty="0" err="1" smtClean="0"/>
              <a:t>brilla</a:t>
            </a:r>
            <a:r>
              <a:rPr lang="en-GB" altLang="es-ES" sz="2600" dirty="0" smtClean="0"/>
              <a:t> </a:t>
            </a:r>
            <a:r>
              <a:rPr lang="en-GB" altLang="es-ES" sz="2600" dirty="0" err="1" smtClean="0"/>
              <a:t>una</a:t>
            </a:r>
            <a:r>
              <a:rPr lang="en-GB" altLang="es-ES" sz="2600" dirty="0" smtClean="0"/>
              <a:t> </a:t>
            </a:r>
            <a:r>
              <a:rPr lang="en-GB" altLang="es-ES" sz="2600" dirty="0" err="1" smtClean="0"/>
              <a:t>bombilla</a:t>
            </a:r>
            <a:r>
              <a:rPr lang="en-GB" altLang="es-ES" sz="2600" dirty="0" smtClean="0"/>
              <a:t>?</a:t>
            </a:r>
          </a:p>
          <a:p>
            <a:pPr eaLnBrk="1" hangingPunct="1"/>
            <a:r>
              <a:rPr lang="en-GB" altLang="es-ES" sz="3000" dirty="0" smtClean="0"/>
              <a:t>En </a:t>
            </a:r>
            <a:r>
              <a:rPr lang="en-GB" altLang="es-ES" sz="3000" dirty="0" err="1" smtClean="0"/>
              <a:t>comparación</a:t>
            </a:r>
            <a:r>
              <a:rPr lang="en-GB" altLang="es-ES" sz="3000" dirty="0" smtClean="0"/>
              <a:t>, el Sol </a:t>
            </a:r>
            <a:r>
              <a:rPr lang="en-GB" altLang="es-ES" sz="3000" dirty="0" err="1" smtClean="0"/>
              <a:t>emite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luz</a:t>
            </a:r>
            <a:r>
              <a:rPr lang="en-GB" altLang="es-ES" sz="3000" dirty="0" smtClean="0"/>
              <a:t> con un </a:t>
            </a:r>
            <a:r>
              <a:rPr lang="en-GB" altLang="es-ES" sz="3000" dirty="0" err="1" smtClean="0"/>
              <a:t>brillo</a:t>
            </a:r>
            <a:r>
              <a:rPr lang="en-GB" altLang="es-ES" sz="3000" dirty="0" smtClean="0"/>
              <a:t> de:</a:t>
            </a:r>
          </a:p>
          <a:p>
            <a:pPr lvl="1" eaLnBrk="1" hangingPunct="1"/>
            <a:r>
              <a:rPr lang="en-GB" altLang="es-ES" sz="2600" dirty="0" smtClean="0"/>
              <a:t>380 000 000 000 000 000 000 000 000 Watts (¡380 </a:t>
            </a:r>
            <a:r>
              <a:rPr lang="en-GB" altLang="es-ES" sz="2600" dirty="0" err="1" smtClean="0"/>
              <a:t>millones</a:t>
            </a:r>
            <a:r>
              <a:rPr lang="en-GB" altLang="es-ES" sz="2600" dirty="0" smtClean="0"/>
              <a:t> de </a:t>
            </a:r>
            <a:r>
              <a:rPr lang="en-GB" altLang="es-ES" sz="2600" dirty="0" err="1" smtClean="0"/>
              <a:t>millones</a:t>
            </a:r>
            <a:r>
              <a:rPr lang="en-GB" altLang="es-ES" sz="2600" dirty="0" smtClean="0"/>
              <a:t> de </a:t>
            </a:r>
            <a:r>
              <a:rPr lang="en-GB" altLang="es-ES" sz="2600" dirty="0" err="1" smtClean="0"/>
              <a:t>millones</a:t>
            </a:r>
            <a:r>
              <a:rPr lang="en-GB" altLang="es-ES" sz="2600" dirty="0" smtClean="0"/>
              <a:t> de </a:t>
            </a:r>
            <a:r>
              <a:rPr lang="en-GB" altLang="es-ES" sz="2600" dirty="0" err="1" smtClean="0"/>
              <a:t>millones</a:t>
            </a:r>
            <a:r>
              <a:rPr lang="en-GB" altLang="es-ES" sz="2600" dirty="0" smtClean="0"/>
              <a:t> de Watts!)</a:t>
            </a:r>
          </a:p>
          <a:p>
            <a:pPr lvl="1" eaLnBrk="1" hangingPunct="1"/>
            <a:r>
              <a:rPr lang="en-GB" altLang="es-ES" sz="2600" dirty="0" smtClean="0"/>
              <a:t>Es </a:t>
            </a:r>
            <a:r>
              <a:rPr lang="en-GB" altLang="es-ES" sz="2600" dirty="0" err="1" smtClean="0"/>
              <a:t>más</a:t>
            </a:r>
            <a:r>
              <a:rPr lang="en-GB" altLang="es-ES" sz="2600" dirty="0" smtClean="0"/>
              <a:t> </a:t>
            </a:r>
            <a:r>
              <a:rPr lang="en-GB" altLang="es-ES" sz="2600" dirty="0" err="1" smtClean="0"/>
              <a:t>fácil</a:t>
            </a:r>
            <a:r>
              <a:rPr lang="en-GB" altLang="es-ES" sz="2600" dirty="0" smtClean="0"/>
              <a:t> </a:t>
            </a:r>
            <a:r>
              <a:rPr lang="en-GB" altLang="es-ES" sz="2600" dirty="0" err="1" smtClean="0"/>
              <a:t>escribirlo</a:t>
            </a:r>
            <a:r>
              <a:rPr lang="en-GB" altLang="es-ES" sz="2600" dirty="0" smtClean="0"/>
              <a:t> </a:t>
            </a:r>
            <a:r>
              <a:rPr lang="en-GB" altLang="es-ES" sz="2600" dirty="0" err="1" smtClean="0"/>
              <a:t>como</a:t>
            </a:r>
            <a:r>
              <a:rPr lang="en-GB" altLang="es-ES" sz="2600" dirty="0" smtClean="0"/>
              <a:t> 3.8 x 10</a:t>
            </a:r>
            <a:r>
              <a:rPr lang="en-GB" altLang="es-ES" sz="2600" baseline="30000" dirty="0" smtClean="0"/>
              <a:t>26</a:t>
            </a:r>
            <a:r>
              <a:rPr lang="en-GB" altLang="es-ES" sz="2600" dirty="0" smtClean="0"/>
              <a:t> Watts</a:t>
            </a:r>
          </a:p>
          <a:p>
            <a:pPr eaLnBrk="1" hangingPunct="1"/>
            <a:r>
              <a:rPr lang="en-GB" altLang="es-ES" sz="3000" dirty="0" err="1" smtClean="0"/>
              <a:t>Por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comodidad</a:t>
            </a:r>
            <a:r>
              <a:rPr lang="en-GB" altLang="es-ES" sz="3000" dirty="0" smtClean="0"/>
              <a:t>, </a:t>
            </a:r>
            <a:r>
              <a:rPr lang="en-GB" altLang="es-ES" sz="3000" dirty="0" err="1" smtClean="0"/>
              <a:t>medimos</a:t>
            </a:r>
            <a:r>
              <a:rPr lang="en-GB" altLang="es-ES" sz="3000" dirty="0" smtClean="0"/>
              <a:t> el </a:t>
            </a:r>
            <a:r>
              <a:rPr lang="en-GB" altLang="es-ES" sz="3000" dirty="0" err="1" smtClean="0"/>
              <a:t>brillo</a:t>
            </a:r>
            <a:r>
              <a:rPr lang="en-GB" altLang="es-ES" sz="3000" dirty="0" smtClean="0"/>
              <a:t> de </a:t>
            </a:r>
            <a:r>
              <a:rPr lang="en-GB" altLang="es-ES" sz="3000" dirty="0" err="1" smtClean="0"/>
              <a:t>las</a:t>
            </a:r>
            <a:r>
              <a:rPr lang="en-GB" altLang="es-ES" sz="3000" dirty="0" smtClean="0"/>
              <a:t> </a:t>
            </a:r>
            <a:r>
              <a:rPr lang="en-GB" altLang="es-ES" sz="3000" dirty="0" err="1" smtClean="0"/>
              <a:t>estrellas</a:t>
            </a:r>
            <a:r>
              <a:rPr lang="en-GB" altLang="es-ES" sz="3000" dirty="0" smtClean="0"/>
              <a:t> en </a:t>
            </a:r>
            <a:r>
              <a:rPr lang="en-GB" altLang="es-ES" sz="3000" dirty="0" err="1" smtClean="0"/>
              <a:t>relación</a:t>
            </a:r>
            <a:r>
              <a:rPr lang="en-GB" altLang="es-ES" sz="3000" dirty="0" smtClean="0"/>
              <a:t> al Sol.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Unidades de temperatura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ES" sz="3000" dirty="0" smtClean="0"/>
              <a:t>La temperatura se mide en Kelvin.</a:t>
            </a:r>
          </a:p>
          <a:p>
            <a:pPr eaLnBrk="1" hangingPunct="1"/>
            <a:r>
              <a:rPr lang="es-ES" altLang="es-ES" sz="3000" dirty="0" smtClean="0"/>
              <a:t>La escala Kelvin de temperaturas es la misma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ES" altLang="es-ES" sz="3000" dirty="0" smtClean="0"/>
              <a:t>que la de Celsius, pero empieza en -273</a:t>
            </a:r>
            <a:r>
              <a:rPr lang="es-ES" altLang="es-ES" sz="3000" baseline="30000" dirty="0" smtClean="0"/>
              <a:t>o</a:t>
            </a:r>
            <a:r>
              <a:rPr lang="es-ES" altLang="es-ES" sz="3000" dirty="0" smtClean="0"/>
              <a:t>.</a:t>
            </a:r>
          </a:p>
          <a:p>
            <a:pPr lvl="1" eaLnBrk="1" hangingPunct="1"/>
            <a:r>
              <a:rPr lang="es-ES" altLang="es-ES" sz="2600" dirty="0" smtClean="0"/>
              <a:t>A esta temperatura se la conoce como el “</a:t>
            </a:r>
            <a:r>
              <a:rPr lang="es-ES" altLang="es-ES" sz="2600" i="1" dirty="0" smtClean="0"/>
              <a:t>cero absoluto</a:t>
            </a:r>
            <a:r>
              <a:rPr lang="es-ES" altLang="es-ES" sz="2600" dirty="0" smtClean="0"/>
              <a:t>”.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755650" y="4437063"/>
            <a:ext cx="7488238" cy="720725"/>
            <a:chOff x="611560" y="4077072"/>
            <a:chExt cx="7488832" cy="720080"/>
          </a:xfrm>
        </p:grpSpPr>
        <p:sp>
          <p:nvSpPr>
            <p:cNvPr id="4" name="Rectangle 3"/>
            <p:cNvSpPr/>
            <p:nvPr/>
          </p:nvSpPr>
          <p:spPr>
            <a:xfrm>
              <a:off x="1259311" y="4257885"/>
              <a:ext cx="6841081" cy="360040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1560" y="4077072"/>
              <a:ext cx="720782" cy="720080"/>
            </a:xfrm>
            <a:prstGeom prst="ellipse">
              <a:avLst/>
            </a:prstGeom>
            <a:solidFill>
              <a:srgbClr val="4D0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116013" y="414020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/>
              <a:t>-273 </a:t>
            </a:r>
            <a:r>
              <a:rPr lang="en-GB" altLang="es-ES" baseline="30000"/>
              <a:t>o</a:t>
            </a:r>
            <a:r>
              <a:rPr lang="en-GB" altLang="es-ES"/>
              <a:t>C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447925" y="414020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/>
              <a:t>-173 </a:t>
            </a:r>
            <a:r>
              <a:rPr lang="en-GB" altLang="es-ES" baseline="30000"/>
              <a:t>o</a:t>
            </a:r>
            <a:r>
              <a:rPr lang="en-GB" altLang="es-ES"/>
              <a:t>C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3851275" y="4140200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/>
              <a:t>0 </a:t>
            </a:r>
            <a:r>
              <a:rPr lang="en-GB" altLang="es-ES" baseline="30000"/>
              <a:t>o</a:t>
            </a:r>
            <a:r>
              <a:rPr lang="en-GB" altLang="es-ES"/>
              <a:t>C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4859338" y="4140200"/>
            <a:ext cx="865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/>
              <a:t>100 </a:t>
            </a:r>
            <a:r>
              <a:rPr lang="en-GB" altLang="es-ES" baseline="30000"/>
              <a:t>o</a:t>
            </a:r>
            <a:r>
              <a:rPr lang="en-GB" altLang="es-ES"/>
              <a:t>C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116013" y="508476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/>
              <a:t>0 K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2447925" y="508476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/>
              <a:t>100 K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3851275" y="5084763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/>
              <a:t>273 K</a:t>
            </a:r>
          </a:p>
        </p:txBody>
      </p:sp>
      <p:sp>
        <p:nvSpPr>
          <p:cNvPr id="9228" name="TextBox 14"/>
          <p:cNvSpPr txBox="1">
            <a:spLocks noChangeArrowheads="1"/>
          </p:cNvSpPr>
          <p:nvPr/>
        </p:nvSpPr>
        <p:spPr bwMode="auto">
          <a:xfrm>
            <a:off x="4859338" y="5084763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/>
              <a:t>373 K</a:t>
            </a:r>
          </a:p>
        </p:txBody>
      </p:sp>
      <p:sp>
        <p:nvSpPr>
          <p:cNvPr id="9229" name="TextBox 15"/>
          <p:cNvSpPr txBox="1">
            <a:spLocks noChangeArrowheads="1"/>
          </p:cNvSpPr>
          <p:nvPr/>
        </p:nvSpPr>
        <p:spPr bwMode="auto">
          <a:xfrm>
            <a:off x="7451725" y="4140200"/>
            <a:ext cx="1081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/>
              <a:t>1000 </a:t>
            </a:r>
            <a:r>
              <a:rPr lang="en-GB" altLang="es-ES" baseline="30000"/>
              <a:t>o</a:t>
            </a:r>
            <a:r>
              <a:rPr lang="en-GB" altLang="es-ES"/>
              <a:t>C</a:t>
            </a:r>
          </a:p>
        </p:txBody>
      </p:sp>
      <p:sp>
        <p:nvSpPr>
          <p:cNvPr id="9230" name="TextBox 16"/>
          <p:cNvSpPr txBox="1">
            <a:spLocks noChangeArrowheads="1"/>
          </p:cNvSpPr>
          <p:nvPr/>
        </p:nvSpPr>
        <p:spPr bwMode="auto">
          <a:xfrm>
            <a:off x="7451725" y="5084763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/>
              <a:t>1273 K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25968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591593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99653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004593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70493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Box 24"/>
          <p:cNvSpPr txBox="1">
            <a:spLocks noChangeArrowheads="1"/>
          </p:cNvSpPr>
          <p:nvPr/>
        </p:nvSpPr>
        <p:spPr bwMode="auto">
          <a:xfrm>
            <a:off x="2879725" y="5732463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2800"/>
              <a:t>Kelvin = Celsius + 273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b="1" smtClean="0"/>
              <a:t>Midiendo la temperatura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4718050"/>
          </a:xfrm>
        </p:spPr>
        <p:txBody>
          <a:bodyPr/>
          <a:lstStyle/>
          <a:p>
            <a:pPr eaLnBrk="1" hangingPunct="1"/>
            <a:r>
              <a:rPr lang="en-GB" altLang="es-ES" sz="3000" smtClean="0"/>
              <a:t>La temperatura de una estrella viene indicada por su color.</a:t>
            </a:r>
          </a:p>
          <a:p>
            <a:pPr eaLnBrk="1" hangingPunct="1"/>
            <a:r>
              <a:rPr lang="en-GB" altLang="es-ES" sz="3000" smtClean="0"/>
              <a:t>Las estrellas azules son calientes y las rojas, frías.</a:t>
            </a:r>
          </a:p>
        </p:txBody>
      </p:sp>
      <p:grpSp>
        <p:nvGrpSpPr>
          <p:cNvPr id="10244" name="Group 15"/>
          <p:cNvGrpSpPr>
            <a:grpSpLocks/>
          </p:cNvGrpSpPr>
          <p:nvPr/>
        </p:nvGrpSpPr>
        <p:grpSpPr bwMode="auto">
          <a:xfrm>
            <a:off x="1331913" y="3573463"/>
            <a:ext cx="1800225" cy="2744787"/>
            <a:chOff x="1331640" y="3573016"/>
            <a:chExt cx="1800000" cy="2745596"/>
          </a:xfrm>
        </p:grpSpPr>
        <p:pic>
          <p:nvPicPr>
            <p:cNvPr id="1025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4077072"/>
              <a:ext cx="180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TextBox 7"/>
            <p:cNvSpPr txBox="1">
              <a:spLocks noChangeArrowheads="1"/>
            </p:cNvSpPr>
            <p:nvPr/>
          </p:nvSpPr>
          <p:spPr bwMode="auto">
            <a:xfrm>
              <a:off x="1475556" y="3573016"/>
              <a:ext cx="1512168" cy="3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s-ES"/>
                <a:t>Estrella roja</a:t>
              </a:r>
            </a:p>
          </p:txBody>
        </p:sp>
        <p:sp>
          <p:nvSpPr>
            <p:cNvPr id="10255" name="TextBox 10"/>
            <p:cNvSpPr txBox="1">
              <a:spLocks noChangeArrowheads="1"/>
            </p:cNvSpPr>
            <p:nvPr/>
          </p:nvSpPr>
          <p:spPr bwMode="auto">
            <a:xfrm>
              <a:off x="1475556" y="5949280"/>
              <a:ext cx="1512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s-ES" dirty="0" smtClean="0"/>
                <a:t>3000 </a:t>
              </a:r>
              <a:r>
                <a:rPr lang="en-GB" altLang="es-ES" dirty="0"/>
                <a:t>K</a:t>
              </a:r>
            </a:p>
          </p:txBody>
        </p:sp>
      </p:grpSp>
      <p:grpSp>
        <p:nvGrpSpPr>
          <p:cNvPr id="10245" name="Group 14"/>
          <p:cNvGrpSpPr>
            <a:grpSpLocks/>
          </p:cNvGrpSpPr>
          <p:nvPr/>
        </p:nvGrpSpPr>
        <p:grpSpPr bwMode="auto">
          <a:xfrm>
            <a:off x="3708400" y="3573463"/>
            <a:ext cx="1835150" cy="2744787"/>
            <a:chOff x="3708493" y="3573016"/>
            <a:chExt cx="1835415" cy="2745596"/>
          </a:xfrm>
        </p:grpSpPr>
        <p:pic>
          <p:nvPicPr>
            <p:cNvPr id="1025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3908" y="4077072"/>
              <a:ext cx="180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Box 8"/>
            <p:cNvSpPr txBox="1">
              <a:spLocks noChangeArrowheads="1"/>
            </p:cNvSpPr>
            <p:nvPr/>
          </p:nvSpPr>
          <p:spPr bwMode="auto">
            <a:xfrm>
              <a:off x="3708493" y="3573016"/>
              <a:ext cx="1799975" cy="3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s-ES"/>
                <a:t>Estrella amarilla</a:t>
              </a:r>
            </a:p>
          </p:txBody>
        </p:sp>
        <p:sp>
          <p:nvSpPr>
            <p:cNvPr id="10252" name="TextBox 11"/>
            <p:cNvSpPr txBox="1">
              <a:spLocks noChangeArrowheads="1"/>
            </p:cNvSpPr>
            <p:nvPr/>
          </p:nvSpPr>
          <p:spPr bwMode="auto">
            <a:xfrm>
              <a:off x="3887824" y="5949280"/>
              <a:ext cx="1512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s-ES" dirty="0" smtClean="0"/>
                <a:t>5000 </a:t>
              </a:r>
              <a:r>
                <a:rPr lang="en-GB" altLang="es-ES" dirty="0"/>
                <a:t>K</a:t>
              </a:r>
            </a:p>
          </p:txBody>
        </p:sp>
      </p:grpSp>
      <p:grpSp>
        <p:nvGrpSpPr>
          <p:cNvPr id="10246" name="Group 13"/>
          <p:cNvGrpSpPr>
            <a:grpSpLocks/>
          </p:cNvGrpSpPr>
          <p:nvPr/>
        </p:nvGrpSpPr>
        <p:grpSpPr bwMode="auto">
          <a:xfrm>
            <a:off x="6156325" y="3573463"/>
            <a:ext cx="1800225" cy="2744787"/>
            <a:chOff x="6156176" y="3573016"/>
            <a:chExt cx="1800000" cy="2745596"/>
          </a:xfrm>
        </p:grpSpPr>
        <p:pic>
          <p:nvPicPr>
            <p:cNvPr id="1024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6176" y="4077072"/>
              <a:ext cx="180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TextBox 9"/>
            <p:cNvSpPr txBox="1">
              <a:spLocks noChangeArrowheads="1"/>
            </p:cNvSpPr>
            <p:nvPr/>
          </p:nvSpPr>
          <p:spPr bwMode="auto">
            <a:xfrm>
              <a:off x="6300092" y="3573016"/>
              <a:ext cx="1512168" cy="3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s-ES"/>
                <a:t>Estrella azul</a:t>
              </a:r>
            </a:p>
          </p:txBody>
        </p:sp>
        <p:sp>
          <p:nvSpPr>
            <p:cNvPr id="10249" name="TextBox 12"/>
            <p:cNvSpPr txBox="1">
              <a:spLocks noChangeArrowheads="1"/>
            </p:cNvSpPr>
            <p:nvPr/>
          </p:nvSpPr>
          <p:spPr bwMode="auto">
            <a:xfrm>
              <a:off x="6300092" y="5949280"/>
              <a:ext cx="1512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s-ES" dirty="0" smtClean="0"/>
                <a:t>10000 </a:t>
              </a:r>
              <a:r>
                <a:rPr lang="en-GB" altLang="es-ES" dirty="0"/>
                <a:t>K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722313" y="1557338"/>
            <a:ext cx="7772400" cy="1362075"/>
          </a:xfrm>
        </p:spPr>
        <p:txBody>
          <a:bodyPr/>
          <a:lstStyle/>
          <a:p>
            <a:pPr eaLnBrk="1" hangingPunct="1"/>
            <a:r>
              <a:rPr lang="en-GB" altLang="es-ES" smtClean="0"/>
              <a:t>Radiación de Cuerpo Negro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772400" cy="1500187"/>
          </a:xfrm>
        </p:spPr>
        <p:txBody>
          <a:bodyPr/>
          <a:lstStyle/>
          <a:p>
            <a:pPr eaLnBrk="1" hangingPunct="1"/>
            <a:r>
              <a:rPr lang="en-GB" altLang="es-ES" smtClean="0"/>
              <a:t>La Radiación de Cuerpo Negro nos da más detalles sobre el color y la temperatura de una estrella. </a:t>
            </a:r>
          </a:p>
          <a:p>
            <a:pPr eaLnBrk="1" hangingPunct="1"/>
            <a:endParaRPr lang="en-GB" altLang="es-ES" smtClean="0"/>
          </a:p>
          <a:p>
            <a:pPr eaLnBrk="1" hangingPunct="1"/>
            <a:r>
              <a:rPr lang="en-GB" altLang="es-ES" b="1" smtClean="0"/>
              <a:t>Nivel: Avanzado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2186</Words>
  <Application>Microsoft Office PowerPoint</Application>
  <PresentationFormat>Presentación en pantalla (4:3)</PresentationFormat>
  <Paragraphs>366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Office Theme</vt:lpstr>
      <vt:lpstr>Una Estrella en una Caja</vt:lpstr>
      <vt:lpstr>Guía de esta presentación</vt:lpstr>
      <vt:lpstr>Introducción</vt:lpstr>
      <vt:lpstr>¿Qué es una estrella?</vt:lpstr>
      <vt:lpstr>Cada estrella es diferente</vt:lpstr>
      <vt:lpstr>Unidades de luminosidad</vt:lpstr>
      <vt:lpstr>Unidades de temperatura</vt:lpstr>
      <vt:lpstr>Midiendo la temperatura</vt:lpstr>
      <vt:lpstr>Radiación de Cuerpo Negro</vt:lpstr>
      <vt:lpstr>Radiación de Cuerpo Negro</vt:lpstr>
      <vt:lpstr>Diapositiva 11</vt:lpstr>
      <vt:lpstr>Ley de desplazamiento de Wien</vt:lpstr>
      <vt:lpstr>¿Cómo de caliente es el Sol?</vt:lpstr>
      <vt:lpstr>Diagrama de Hertzsprung-Russell </vt:lpstr>
      <vt:lpstr>El diagrama de Hertzsprung-Russell 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Una Estrella en Una Caja</vt:lpstr>
      <vt:lpstr>Fusión Nuclear</vt:lpstr>
      <vt:lpstr>Fusión Nuclear</vt:lpstr>
      <vt:lpstr>La cadena protón-protón</vt:lpstr>
      <vt:lpstr>El ciclo CNO</vt:lpstr>
      <vt:lpstr>Cuando el hidrógeno se agota…</vt:lpstr>
      <vt:lpstr>Combustión del helio</vt:lpstr>
      <vt:lpstr>Elementos más pesados</vt:lpstr>
      <vt:lpstr>Cuando el helio se agota…</vt:lpstr>
      <vt:lpstr>Combustión de elementos pesados</vt:lpstr>
      <vt:lpstr>Eficiencia de la fusión</vt:lpstr>
      <vt:lpstr>Fusión del hidrógeno</vt:lpstr>
      <vt:lpstr>Masas atómicas</vt:lpstr>
      <vt:lpstr>Pérdida de masa</vt:lpstr>
      <vt:lpstr>Combustión del helio</vt:lpstr>
    </vt:vector>
  </TitlesOfParts>
  <Company>Cardiff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in a Box</dc:title>
  <dc:creator>Chris North</dc:creator>
  <cp:lastModifiedBy>MI PC</cp:lastModifiedBy>
  <cp:revision>87</cp:revision>
  <dcterms:created xsi:type="dcterms:W3CDTF">2011-07-25T15:40:19Z</dcterms:created>
  <dcterms:modified xsi:type="dcterms:W3CDTF">2017-11-25T18:51:37Z</dcterms:modified>
</cp:coreProperties>
</file>